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5"/>
  </p:notesMasterIdLst>
  <p:sldIdLst>
    <p:sldId id="374" r:id="rId2"/>
    <p:sldId id="375" r:id="rId3"/>
    <p:sldId id="376" r:id="rId4"/>
    <p:sldId id="378" r:id="rId5"/>
    <p:sldId id="377" r:id="rId6"/>
    <p:sldId id="275" r:id="rId7"/>
    <p:sldId id="276" r:id="rId8"/>
    <p:sldId id="317" r:id="rId9"/>
    <p:sldId id="262" r:id="rId10"/>
    <p:sldId id="283" r:id="rId11"/>
    <p:sldId id="282" r:id="rId12"/>
    <p:sldId id="300" r:id="rId13"/>
    <p:sldId id="287" r:id="rId14"/>
    <p:sldId id="310" r:id="rId15"/>
    <p:sldId id="267" r:id="rId16"/>
    <p:sldId id="257" r:id="rId17"/>
    <p:sldId id="258" r:id="rId18"/>
    <p:sldId id="259" r:id="rId19"/>
    <p:sldId id="296" r:id="rId20"/>
    <p:sldId id="260" r:id="rId21"/>
    <p:sldId id="263" r:id="rId22"/>
    <p:sldId id="264" r:id="rId23"/>
    <p:sldId id="265" r:id="rId24"/>
    <p:sldId id="266" r:id="rId25"/>
    <p:sldId id="268" r:id="rId26"/>
    <p:sldId id="269" r:id="rId27"/>
    <p:sldId id="270" r:id="rId28"/>
    <p:sldId id="271" r:id="rId29"/>
    <p:sldId id="272" r:id="rId30"/>
    <p:sldId id="371" r:id="rId31"/>
    <p:sldId id="273" r:id="rId32"/>
    <p:sldId id="274" r:id="rId33"/>
    <p:sldId id="277" r:id="rId34"/>
    <p:sldId id="278" r:id="rId35"/>
    <p:sldId id="279" r:id="rId36"/>
    <p:sldId id="280" r:id="rId37"/>
    <p:sldId id="281" r:id="rId38"/>
    <p:sldId id="284" r:id="rId39"/>
    <p:sldId id="286" r:id="rId40"/>
    <p:sldId id="288" r:id="rId41"/>
    <p:sldId id="289" r:id="rId42"/>
    <p:sldId id="290" r:id="rId43"/>
    <p:sldId id="293" r:id="rId44"/>
    <p:sldId id="294" r:id="rId45"/>
    <p:sldId id="295" r:id="rId46"/>
    <p:sldId id="291" r:id="rId47"/>
    <p:sldId id="297" r:id="rId48"/>
    <p:sldId id="298" r:id="rId49"/>
    <p:sldId id="299" r:id="rId50"/>
    <p:sldId id="301" r:id="rId51"/>
    <p:sldId id="302" r:id="rId52"/>
    <p:sldId id="303" r:id="rId53"/>
    <p:sldId id="304" r:id="rId54"/>
    <p:sldId id="305" r:id="rId55"/>
    <p:sldId id="307" r:id="rId56"/>
    <p:sldId id="308" r:id="rId57"/>
    <p:sldId id="309" r:id="rId58"/>
    <p:sldId id="311" r:id="rId59"/>
    <p:sldId id="312" r:id="rId60"/>
    <p:sldId id="313" r:id="rId61"/>
    <p:sldId id="314" r:id="rId62"/>
    <p:sldId id="315" r:id="rId63"/>
    <p:sldId id="316" r:id="rId64"/>
    <p:sldId id="318" r:id="rId65"/>
    <p:sldId id="319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4" r:id="rId96"/>
    <p:sldId id="355" r:id="rId97"/>
    <p:sldId id="356" r:id="rId98"/>
    <p:sldId id="357" r:id="rId99"/>
    <p:sldId id="358" r:id="rId100"/>
    <p:sldId id="359" r:id="rId101"/>
    <p:sldId id="37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8" r:id="rId110"/>
    <p:sldId id="369" r:id="rId111"/>
    <p:sldId id="370" r:id="rId112"/>
    <p:sldId id="373" r:id="rId113"/>
    <p:sldId id="372" r:id="rId1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00FF"/>
    <a:srgbClr val="00FFFF"/>
    <a:srgbClr val="CC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8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notesMaster" Target="notesMasters/notesMaster1.xml"/><Relationship Id="rId116" Type="http://schemas.openxmlformats.org/officeDocument/2006/relationships/printerSettings" Target="printerSettings/printerSettings1.bin"/><Relationship Id="rId117" Type="http://schemas.openxmlformats.org/officeDocument/2006/relationships/presProps" Target="presProps.xml"/><Relationship Id="rId118" Type="http://schemas.openxmlformats.org/officeDocument/2006/relationships/viewProps" Target="viewProps.xml"/><Relationship Id="rId119" Type="http://schemas.openxmlformats.org/officeDocument/2006/relationships/theme" Target="theme/theme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1EC68-6D4E-174A-BB74-72C31211C14B}" type="datetimeFigureOut">
              <a:rPr lang="en-US" smtClean="0"/>
              <a:t>20/02/16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B0FA1-D17D-CC49-B57F-887819633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5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0FA1-D17D-CC49-B57F-8878196338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34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C40CD0-6187-4969-B9B7-121107011008}" type="slidenum">
              <a:rPr lang="en-GB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7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4D74E-367D-4741-837C-E47B0BBAC97C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938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4D74E-367D-4741-837C-E47B0BBAC97C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938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4D74E-367D-4741-837C-E47B0BBAC97C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952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Calibri" charset="0"/>
              <a:ea typeface="MS PGothic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828D6EB6-7A6E-EC40-B78E-C5F77737A433}" type="slidenum">
              <a:rPr lang="en-GB">
                <a:latin typeface="Arial" charset="0"/>
              </a:rPr>
              <a:pPr/>
              <a:t>106</a:t>
            </a:fld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C40CD0-6187-4969-B9B7-121107011008}" type="slidenum">
              <a:rPr lang="en-GB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107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79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C40CD0-6187-4969-B9B7-121107011008}" type="slidenum">
              <a:rPr lang="en-GB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108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79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0B2DC-A05D-42BF-BD68-E692CAE37FCA}" type="slidenum">
              <a:rPr lang="en-GB" smtClean="0"/>
              <a:pPr/>
              <a:t>111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34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6CA8-E02D-A645-B3C4-0918783CF438}" type="datetimeFigureOut">
              <a:rPr lang="en-US" smtClean="0"/>
              <a:t>20/02/16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C88D-B0F7-2549-BC27-A35BD9B17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4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6CA8-E02D-A645-B3C4-0918783CF438}" type="datetimeFigureOut">
              <a:rPr lang="en-US" smtClean="0"/>
              <a:t>20/02/16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C88D-B0F7-2549-BC27-A35BD9B17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9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6CA8-E02D-A645-B3C4-0918783CF438}" type="datetimeFigureOut">
              <a:rPr lang="en-US" smtClean="0"/>
              <a:t>20/02/16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C88D-B0F7-2549-BC27-A35BD9B17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22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166A-C77C-4BE7-8D1A-E9326DBD0D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736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4B62E-F887-47EC-8320-A40DC14EE0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022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6CA8-E02D-A645-B3C4-0918783CF438}" type="datetimeFigureOut">
              <a:rPr lang="en-US" smtClean="0"/>
              <a:t>20/02/16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C88D-B0F7-2549-BC27-A35BD9B17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7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6CA8-E02D-A645-B3C4-0918783CF438}" type="datetimeFigureOut">
              <a:rPr lang="en-US" smtClean="0"/>
              <a:t>20/02/16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C88D-B0F7-2549-BC27-A35BD9B17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2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6CA8-E02D-A645-B3C4-0918783CF438}" type="datetimeFigureOut">
              <a:rPr lang="en-US" smtClean="0"/>
              <a:t>20/02/16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C88D-B0F7-2549-BC27-A35BD9B17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0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6CA8-E02D-A645-B3C4-0918783CF438}" type="datetimeFigureOut">
              <a:rPr lang="en-US" smtClean="0"/>
              <a:t>20/02/16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C88D-B0F7-2549-BC27-A35BD9B17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38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6CA8-E02D-A645-B3C4-0918783CF438}" type="datetimeFigureOut">
              <a:rPr lang="en-US" smtClean="0"/>
              <a:t>20/02/16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C88D-B0F7-2549-BC27-A35BD9B17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3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6CA8-E02D-A645-B3C4-0918783CF438}" type="datetimeFigureOut">
              <a:rPr lang="en-US" smtClean="0"/>
              <a:t>20/02/16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C88D-B0F7-2549-BC27-A35BD9B17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24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6CA8-E02D-A645-B3C4-0918783CF438}" type="datetimeFigureOut">
              <a:rPr lang="en-US" smtClean="0"/>
              <a:t>20/02/16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C88D-B0F7-2549-BC27-A35BD9B17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9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6CA8-E02D-A645-B3C4-0918783CF438}" type="datetimeFigureOut">
              <a:rPr lang="en-US" smtClean="0"/>
              <a:t>20/02/16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5C88D-B0F7-2549-BC27-A35BD9B17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9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C6CA8-E02D-A645-B3C4-0918783CF438}" type="datetimeFigureOut">
              <a:rPr lang="en-US" smtClean="0"/>
              <a:t>20/02/16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5C88D-B0F7-2549-BC27-A35BD9B17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9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hyperlink" Target="mailto:historychappy@aol.com" TargetMode="External"/><Relationship Id="rId5" Type="http://schemas.openxmlformats.org/officeDocument/2006/relationships/hyperlink" Target="https://uk.linkedin.com/in/patrick-o-shaughnessy-0b983289" TargetMode="External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historychappy.com" TargetMode="External"/><Relationship Id="rId3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7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4" Type="http://schemas.openxmlformats.org/officeDocument/2006/relationships/image" Target="../media/image230.jpeg"/><Relationship Id="rId5" Type="http://schemas.openxmlformats.org/officeDocument/2006/relationships/image" Target="../media/image231.jpeg"/><Relationship Id="rId6" Type="http://schemas.openxmlformats.org/officeDocument/2006/relationships/hyperlink" Target="http://www.historychappy.com" TargetMode="Externa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3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hyperlink" Target="http://www.google.co.uk/imgres?imgurl=http://www.bc.edu/bc_org/svp/st_org/cvsa/images/USA-Flag.jpg&amp;imgrefurl=http://www.bc.edu/bc_org/svp/st_org/cvsa/cvsa_about.html&amp;h=282&amp;w=400&amp;sz=28&amp;tbnid=mgppLmRBKbC_1M:&amp;tbnh=87&amp;tbnw=124&amp;prev=/search?q=usa+flag&amp;tbm=isch&amp;tbo=u&amp;zoom=1&amp;q=usa+flag&amp;usg=__AUr1GlgpfC4N5NMNKJdL8QDkGIk=&amp;sa=X&amp;ei=kn7BTY-SMomxhQeetb3GBQ&amp;ved=0CCYQ9QEwAA" TargetMode="External"/><Relationship Id="rId5" Type="http://schemas.openxmlformats.org/officeDocument/2006/relationships/image" Target="../media/image234.jpeg"/><Relationship Id="rId6" Type="http://schemas.openxmlformats.org/officeDocument/2006/relationships/hyperlink" Target="http://www.google.co.uk/imgres?imgurl=http://www.worldclassflags.com/productimages/cf_ussr.gif&amp;imgrefurl=http://www.worldclassflags.com/prod-ussr-flag.htm&amp;h=200&amp;w=300&amp;sz=3&amp;tbnid=NJX7ugnXdDuzwM:&amp;tbnh=77&amp;tbnw=116&amp;prev=/search?q=ussr+flag&amp;tbm=isch&amp;tbo=u&amp;zoom=1&amp;q=ussr+flag&amp;hl=en&amp;usg=__U9JuI5veZLHGh6bRKvBskecBc-U=&amp;sa=X&amp;ei=pn7BTYXVLZO3hAfvs5yrBQ&amp;ved=0CCMQ9QEwAA" TargetMode="External"/><Relationship Id="rId7" Type="http://schemas.openxmlformats.org/officeDocument/2006/relationships/image" Target="../media/image235.jpeg"/><Relationship Id="rId8" Type="http://schemas.openxmlformats.org/officeDocument/2006/relationships/hyperlink" Target="http://www.historychappy.com" TargetMode="External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imgres?imgurl=http://www.bc.edu/bc_org/svp/st_org/cvsa/images/USA-Flag.jpg&amp;imgrefurl=http://www.bc.edu/bc_org/svp/st_org/cvsa/cvsa_about.html&amp;h=282&amp;w=400&amp;sz=28&amp;tbnid=mgppLmRBKbC_1M:&amp;tbnh=87&amp;tbnw=124&amp;prev=/search?q=usa+flag&amp;tbm=isch&amp;tbo=u&amp;zoom=1&amp;q=usa+flag&amp;usg=__AUr1GlgpfC4N5NMNKJdL8QDkGIk=&amp;sa=X&amp;ei=kn7BTY-SMomxhQeetb3GBQ&amp;ved=0CCYQ9QEwAA" TargetMode="External"/><Relationship Id="rId4" Type="http://schemas.openxmlformats.org/officeDocument/2006/relationships/image" Target="../media/image234.jpeg"/><Relationship Id="rId5" Type="http://schemas.openxmlformats.org/officeDocument/2006/relationships/hyperlink" Target="http://www.google.co.uk/imgres?imgurl=http://www.worldclassflags.com/productimages/cf_ussr.gif&amp;imgrefurl=http://www.worldclassflags.com/prod-ussr-flag.htm&amp;h=200&amp;w=300&amp;sz=3&amp;tbnid=NJX7ugnXdDuzwM:&amp;tbnh=77&amp;tbnw=116&amp;prev=/search?q=ussr+flag&amp;tbm=isch&amp;tbo=u&amp;zoom=1&amp;q=ussr+flag&amp;hl=en&amp;usg=__U9JuI5veZLHGh6bRKvBskecBc-U=&amp;sa=X&amp;ei=pn7BTYXVLZO3hAfvs5yrBQ&amp;ved=0CCMQ9QEwAA" TargetMode="External"/><Relationship Id="rId6" Type="http://schemas.openxmlformats.org/officeDocument/2006/relationships/image" Target="../media/image235.jpeg"/><Relationship Id="rId7" Type="http://schemas.openxmlformats.org/officeDocument/2006/relationships/image" Target="../media/image236.jpeg"/><Relationship Id="rId8" Type="http://schemas.openxmlformats.org/officeDocument/2006/relationships/hyperlink" Target="http://www.historychappy.com" TargetMode="External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08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historychappy.com" TargetMode="External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google.co.uk/imgres?imgurl=http://www.bc.edu/bc_org/svp/st_org/cvsa/images/USA-Flag.jpg&amp;imgrefurl=http://www.bc.edu/bc_org/svp/st_org/cvsa/cvsa_about.html&amp;h=282&amp;w=400&amp;sz=28&amp;tbnid=mgppLmRBKbC_1M:&amp;tbnh=87&amp;tbnw=124&amp;prev=/search?q=usa+flag&amp;tbm=isch&amp;tbo=u&amp;zoom=1&amp;q=usa+flag&amp;usg=__AUr1GlgpfC4N5NMNKJdL8QDkGIk=&amp;sa=X&amp;ei=kn7BTY-SMomxhQeetb3GBQ&amp;ved=0CCYQ9QEwAA" TargetMode="External"/><Relationship Id="rId4" Type="http://schemas.openxmlformats.org/officeDocument/2006/relationships/image" Target="../media/image234.jpeg"/><Relationship Id="rId5" Type="http://schemas.openxmlformats.org/officeDocument/2006/relationships/hyperlink" Target="http://www.google.co.uk/imgres?imgurl=http://www.worldclassflags.com/productimages/cf_ussr.gif&amp;imgrefurl=http://www.worldclassflags.com/prod-ussr-flag.htm&amp;h=200&amp;w=300&amp;sz=3&amp;tbnid=NJX7ugnXdDuzwM:&amp;tbnh=77&amp;tbnw=116&amp;prev=/search?q=ussr+flag&amp;tbm=isch&amp;tbo=u&amp;zoom=1&amp;q=ussr+flag&amp;hl=en&amp;usg=__U9JuI5veZLHGh6bRKvBskecBc-U=&amp;sa=X&amp;ei=pn7BTYXVLZO3hAfvs5yrBQ&amp;ved=0CCMQ9QEwAA" TargetMode="External"/><Relationship Id="rId6" Type="http://schemas.openxmlformats.org/officeDocument/2006/relationships/image" Target="../media/image235.jpeg"/><Relationship Id="rId7" Type="http://schemas.openxmlformats.org/officeDocument/2006/relationships/image" Target="../media/image237.jpeg"/><Relationship Id="rId8" Type="http://schemas.openxmlformats.org/officeDocument/2006/relationships/image" Target="../media/image238.jpeg"/><Relationship Id="rId9" Type="http://schemas.openxmlformats.org/officeDocument/2006/relationships/image" Target="../media/image239.jpeg"/><Relationship Id="rId10" Type="http://schemas.openxmlformats.org/officeDocument/2006/relationships/image" Target="../media/image240.gi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4" Type="http://schemas.openxmlformats.org/officeDocument/2006/relationships/image" Target="../media/image245.jpeg"/><Relationship Id="rId5" Type="http://schemas.openxmlformats.org/officeDocument/2006/relationships/image" Target="../media/image246.jpeg"/><Relationship Id="rId6" Type="http://schemas.openxmlformats.org/officeDocument/2006/relationships/image" Target="../media/image247.jpeg"/><Relationship Id="rId7" Type="http://schemas.openxmlformats.org/officeDocument/2006/relationships/image" Target="../media/image248.jpeg"/><Relationship Id="rId8" Type="http://schemas.openxmlformats.org/officeDocument/2006/relationships/hyperlink" Target="http://www.historychappy.com" TargetMode="External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4" Type="http://schemas.openxmlformats.org/officeDocument/2006/relationships/image" Target="../media/image250.jpe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4" Type="http://schemas.openxmlformats.org/officeDocument/2006/relationships/image" Target="../media/image254.png"/><Relationship Id="rId5" Type="http://schemas.openxmlformats.org/officeDocument/2006/relationships/image" Target="../media/image255.png"/><Relationship Id="rId6" Type="http://schemas.openxmlformats.org/officeDocument/2006/relationships/image" Target="../media/image256.png"/><Relationship Id="rId7" Type="http://schemas.openxmlformats.org/officeDocument/2006/relationships/hyperlink" Target="http://www.historychappy.com" TargetMode="Externa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istorychappy.com" TargetMode="Externa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4/45/Henry-VIII-kingofengland_1491-1547.jpg" TargetMode="External"/><Relationship Id="rId4" Type="http://schemas.openxmlformats.org/officeDocument/2006/relationships/image" Target="../media/image16.jpe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upload.wikimedia.org/wikipedia/commons/4/45/Henry-VIII-kingofengland_1491-1547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6" Type="http://schemas.openxmlformats.org/officeDocument/2006/relationships/image" Target="../media/image62.jpeg"/><Relationship Id="rId7" Type="http://schemas.openxmlformats.org/officeDocument/2006/relationships/image" Target="../media/image63.png"/><Relationship Id="rId8" Type="http://schemas.openxmlformats.org/officeDocument/2006/relationships/hyperlink" Target="http://www.historychappy.com" TargetMode="External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7" Type="http://schemas.openxmlformats.org/officeDocument/2006/relationships/hyperlink" Target="http://www.historychappy.com" TargetMode="Externa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hyperlink" Target="http://www.historychappy.com" TargetMode="Externa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historychappy.com" TargetMode="External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lickr.com/" TargetMode="External"/><Relationship Id="rId3" Type="http://schemas.openxmlformats.org/officeDocument/2006/relationships/hyperlink" Target="http://www.flickr.com/signin/" TargetMode="External"/><Relationship Id="rId4" Type="http://schemas.openxmlformats.org/officeDocument/2006/relationships/hyperlink" Target="http://www.flickr.com/help/" TargetMode="External"/><Relationship Id="rId5" Type="http://schemas.openxmlformats.org/officeDocument/2006/relationships/image" Target="../media/image76.png"/><Relationship Id="rId6" Type="http://schemas.openxmlformats.org/officeDocument/2006/relationships/hyperlink" Target="http://www.flickr.com/photos/ianmynard/3758037372/sizes/z/in/photostream/%23flickr_nav_button_explore" TargetMode="External"/><Relationship Id="rId7" Type="http://schemas.openxmlformats.org/officeDocument/2006/relationships/image" Target="../media/image77.png"/><Relationship Id="rId8" Type="http://schemas.openxmlformats.org/officeDocument/2006/relationships/hyperlink" Target="http://www.flickr.com/change_language.gne?lang=zh-hk&amp;magic_cookie=c577a2fb8d5a8f02152e077345d2fb0c" TargetMode="External"/><Relationship Id="rId9" Type="http://schemas.openxmlformats.org/officeDocument/2006/relationships/hyperlink" Target="http://www.flickr.com/change_language.gne?lang=ko-kr&amp;magic_cookie=c577a2fb8d5a8f02152e077345d2fb0c" TargetMode="External"/><Relationship Id="rId10" Type="http://schemas.openxmlformats.org/officeDocument/2006/relationships/image" Target="../media/image7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hyperlink" Target="http://www.historychappy.com" TargetMode="Externa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jpeg"/><Relationship Id="rId5" Type="http://schemas.openxmlformats.org/officeDocument/2006/relationships/image" Target="../media/image86.png"/><Relationship Id="rId6" Type="http://schemas.openxmlformats.org/officeDocument/2006/relationships/hyperlink" Target="http://www.historychappy.com" TargetMode="Externa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wmf"/><Relationship Id="rId5" Type="http://schemas.openxmlformats.org/officeDocument/2006/relationships/image" Target="../media/image92.jpeg"/><Relationship Id="rId6" Type="http://schemas.openxmlformats.org/officeDocument/2006/relationships/image" Target="../media/image93.png"/><Relationship Id="rId7" Type="http://schemas.openxmlformats.org/officeDocument/2006/relationships/image" Target="../media/image94.jpeg"/><Relationship Id="rId8" Type="http://schemas.openxmlformats.org/officeDocument/2006/relationships/hyperlink" Target="http://www.historychappy.com" TargetMode="External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6" Type="http://schemas.openxmlformats.org/officeDocument/2006/relationships/hyperlink" Target="http://www.historychappy.com" TargetMode="Externa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gif"/><Relationship Id="rId5" Type="http://schemas.openxmlformats.org/officeDocument/2006/relationships/image" Target="../media/image104.jpeg"/><Relationship Id="rId6" Type="http://schemas.openxmlformats.org/officeDocument/2006/relationships/image" Target="../media/image105.png"/><Relationship Id="rId7" Type="http://schemas.openxmlformats.org/officeDocument/2006/relationships/hyperlink" Target="http://www.historychappy.com" TargetMode="Externa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jpeg"/><Relationship Id="rId5" Type="http://schemas.openxmlformats.org/officeDocument/2006/relationships/image" Target="../media/image112.jpg"/><Relationship Id="rId6" Type="http://schemas.openxmlformats.org/officeDocument/2006/relationships/hyperlink" Target="http://www.historychappy.com" TargetMode="Externa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5" Type="http://schemas.openxmlformats.org/officeDocument/2006/relationships/image" Target="../media/image120.jpeg"/><Relationship Id="rId6" Type="http://schemas.openxmlformats.org/officeDocument/2006/relationships/hyperlink" Target="http://www.historychappy.com" TargetMode="Externa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historychappy.com" TargetMode="External"/><Relationship Id="rId3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pn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4" Type="http://schemas.openxmlformats.org/officeDocument/2006/relationships/image" Target="../media/image140.jpe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jpeg"/><Relationship Id="rId5" Type="http://schemas.openxmlformats.org/officeDocument/2006/relationships/image" Target="../media/image148.jpe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8" Type="http://schemas.openxmlformats.org/officeDocument/2006/relationships/hyperlink" Target="http://www.historychappy.com" TargetMode="External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jpeg"/><Relationship Id="rId5" Type="http://schemas.openxmlformats.org/officeDocument/2006/relationships/image" Target="../media/image154.jpeg"/><Relationship Id="rId6" Type="http://schemas.openxmlformats.org/officeDocument/2006/relationships/image" Target="../media/image155.jpeg"/><Relationship Id="rId7" Type="http://schemas.openxmlformats.org/officeDocument/2006/relationships/image" Target="../media/image156.jpeg"/><Relationship Id="rId8" Type="http://schemas.openxmlformats.org/officeDocument/2006/relationships/image" Target="../media/image157.jpeg"/><Relationship Id="rId9" Type="http://schemas.openxmlformats.org/officeDocument/2006/relationships/image" Target="../media/image158.gif"/><Relationship Id="rId10" Type="http://schemas.openxmlformats.org/officeDocument/2006/relationships/hyperlink" Target="http://www.historychappy.com" TargetMode="External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5" Type="http://schemas.openxmlformats.org/officeDocument/2006/relationships/image" Target="../media/image162.jpg"/><Relationship Id="rId6" Type="http://schemas.openxmlformats.org/officeDocument/2006/relationships/hyperlink" Target="http://www.historychappy.com" TargetMode="Externa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historychappy.com" TargetMode="External"/><Relationship Id="rId3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jpeg"/></Relationships>
</file>

<file path=ppt/slides/_rels/slide82.xml.rels><?xml version="1.0" encoding="UTF-8" standalone="yes"?>
<Relationships xmlns="http://schemas.openxmlformats.org/package/2006/relationships"><Relationship Id="rId9" Type="http://schemas.openxmlformats.org/officeDocument/2006/relationships/hyperlink" Target="http://www.google.co.uk/url?sa=i&amp;rct=j&amp;q=&amp;source=images&amp;cd=&amp;cad=rja&amp;docid=jop-8zlesmN6RM&amp;tbnid=KeSkhUACPRLxcM:&amp;ved=0CAUQjRw&amp;url=http://www.shmoop.com/civil-rights-desegregation/photos.html&amp;ei=uk-4UYB4j_bSBc7CgPAP&amp;bvm=bv.47810305,d.ZG4&amp;psig=AFQjCNHfMcVicu4cjxvhM0fC6-ZBTedAYg&amp;ust=1371119881371736" TargetMode="External"/><Relationship Id="rId20" Type="http://schemas.openxmlformats.org/officeDocument/2006/relationships/image" Target="../media/image174.jpeg"/><Relationship Id="rId21" Type="http://schemas.openxmlformats.org/officeDocument/2006/relationships/hyperlink" Target="http://www.google.co.uk/url?sa=i&amp;rct=j&amp;q=malcolm+x&amp;source=images&amp;cd=&amp;cad=rja&amp;docid=CcPeeigQI8HdaM&amp;tbnid=etTIXbPh4J_g9M:&amp;ved=0CAUQjRw&amp;url=http://www.africanamericanhistoryonline.com/malcolmX.php&amp;ei=PFK4Uba-EaSf0QXm8IDYCQ&amp;psig=AFQjCNENPxdGqjcbYEdFEEDJHeGJwNbAYg&amp;ust=1371120555495691" TargetMode="External"/><Relationship Id="rId22" Type="http://schemas.openxmlformats.org/officeDocument/2006/relationships/image" Target="../media/image175.jpeg"/><Relationship Id="rId23" Type="http://schemas.openxmlformats.org/officeDocument/2006/relationships/hyperlink" Target="http://www.historychappy.com" TargetMode="External"/><Relationship Id="rId24" Type="http://schemas.openxmlformats.org/officeDocument/2006/relationships/image" Target="../media/image2.png"/><Relationship Id="rId10" Type="http://schemas.openxmlformats.org/officeDocument/2006/relationships/image" Target="../media/image169.jpeg"/><Relationship Id="rId11" Type="http://schemas.openxmlformats.org/officeDocument/2006/relationships/hyperlink" Target="http://www.google.co.uk/url?sa=i&amp;rct=j&amp;q=eisenhower&amp;source=images&amp;cd=&amp;cad=rja&amp;docid=YqL0sTlfasbEiM&amp;tbnid=1-zeUbFnjPs1IM:&amp;ved=0CAUQjRw&amp;url=http://en.wikipedia.org/wiki/Dwight_D._Eisenhower&amp;ei=4E-4UYWYJ6jP0AXfloHYBA&amp;bvm=bv.47810305,d.ZG4&amp;psig=AFQjCNHyHZsjWWj5uBmV_dG5Q0XLS0p3mg&amp;ust=1371119965686097" TargetMode="External"/><Relationship Id="rId12" Type="http://schemas.openxmlformats.org/officeDocument/2006/relationships/image" Target="../media/image170.jpeg"/><Relationship Id="rId13" Type="http://schemas.openxmlformats.org/officeDocument/2006/relationships/hyperlink" Target="http://www.google.co.uk/url?sa=i&amp;rct=j&amp;q=kennedy&amp;source=images&amp;cd=&amp;cad=rja&amp;docid=w3TXQtgRchG_NM&amp;tbnid=dEzHcfuxZqcvKM:&amp;ved=0CAUQjRw&amp;url=http://en.wikipedia.org/wiki/John_F._Kennedy&amp;ei=9U-4UaSiKcKc0wWx2oH4Aw&amp;bvm=bv.47810305,d.ZG4&amp;psig=AFQjCNFnFj5bWg5iI8modSZ7-Tu-r22Tyg&amp;ust=1371119986763024" TargetMode="External"/><Relationship Id="rId14" Type="http://schemas.openxmlformats.org/officeDocument/2006/relationships/image" Target="../media/image171.jpeg"/><Relationship Id="rId15" Type="http://schemas.openxmlformats.org/officeDocument/2006/relationships/hyperlink" Target="http://www.google.co.uk/url?sa=i&amp;rct=j&amp;q=rosa+parkes&amp;source=images&amp;cd=&amp;cad=rja&amp;docid=eNSrdSrsSCywYM&amp;tbnid=C0s5zImalIYumM:&amp;ved=0CAUQjRw&amp;url=http://www.biography.com/people/rosa-parks-9433715&amp;ei=lVC4UdaQPM-p0AXL2YHwCA&amp;psig=AFQjCNGyQ3PEDQnJIDuTggEpKq7BDneW1g&amp;ust=1371120146202778" TargetMode="External"/><Relationship Id="rId16" Type="http://schemas.openxmlformats.org/officeDocument/2006/relationships/image" Target="../media/image172.jpeg"/><Relationship Id="rId17" Type="http://schemas.openxmlformats.org/officeDocument/2006/relationships/hyperlink" Target="http://www.google.co.uk/url?sa=i&amp;rct=j&amp;q=civil+rights+movement&amp;source=images&amp;cd=&amp;cad=rja&amp;docid=7kV4OKPNKXcdxM&amp;tbnid=yEGjxsoI3W194M:&amp;ved=0CAUQjRw&amp;url=http://www.northjersey.com/news/179429801_Teaneck_woman_among_the_last_remaining_pioneers_of_North_Jersey_s_civil_rights_movement.html&amp;ei=11C4Ufn9IKjY0QWL8YCABw&amp;psig=AFQjCNGXLsGB-9ic6ONOsrqofrra2RZpnA&amp;ust=1371120184371339" TargetMode="External"/><Relationship Id="rId18" Type="http://schemas.openxmlformats.org/officeDocument/2006/relationships/image" Target="../media/image173.jpeg"/><Relationship Id="rId19" Type="http://schemas.openxmlformats.org/officeDocument/2006/relationships/hyperlink" Target="http://www.google.co.uk/url?sa=i&amp;rct=j&amp;q=vietnam+war+protest&amp;source=images&amp;cd=&amp;cad=rja&amp;docid=TPoianides9twM&amp;tbnid=MLAPgEiGc7IFBM:&amp;ved=0CAUQjRw&amp;url=http://www.guardian.co.uk/culture/gallery/2010/nov/14/ten-best-protests&amp;ei=O1G4UavdIMqO0AW5xICwCA&amp;psig=AFQjCNHOMqVXiWlgdtpZIIFBcPhbHqTVwA&amp;ust=1371120308806348" TargetMode="Externa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hyperlink" Target="http://www.google.co.uk/url?sa=i&amp;rct=j&amp;q=martin+luther+king&amp;source=images&amp;cd=&amp;docid=9xIBlpe58AOQPM&amp;tbnid=oHv9rxmLFkdTGM:&amp;ved=0CAUQjRw&amp;url=http://www.biography.com/people/martin-luther-king-jr-9365086&amp;ei=PVC4UezWJaG30QWKzIGICA&amp;bvm=bv.47810305,d.ZG4&amp;psig=AFQjCNGRmQZpXcDMV9uiZYqMh3AaRdLQGA&amp;ust=1371120053330707" TargetMode="External"/><Relationship Id="rId4" Type="http://schemas.openxmlformats.org/officeDocument/2006/relationships/image" Target="../media/image166.jpeg"/><Relationship Id="rId5" Type="http://schemas.openxmlformats.org/officeDocument/2006/relationships/hyperlink" Target="http://www.google.co.uk/url?sa=i&amp;rct=j&amp;q=president+johnson&amp;source=images&amp;cd=&amp;cad=rja&amp;docid=ZDoFlxyw5SuZNM&amp;tbnid=MSAVaks2iZfn6M:&amp;ved=0CAUQjRw&amp;url=http://en.wikipedia.org/wiki/Lyndon_B._Johnson&amp;ei=HlC4UdKPGYGw0QXzu4HABA&amp;bvm=bv.47810305,d.ZG4&amp;psig=AFQjCNH_kCh6wrG-gehZHM_uv0i7FkByKw&amp;ust=1371120024510415" TargetMode="External"/><Relationship Id="rId6" Type="http://schemas.openxmlformats.org/officeDocument/2006/relationships/image" Target="../media/image167.jpeg"/><Relationship Id="rId7" Type="http://schemas.openxmlformats.org/officeDocument/2006/relationships/hyperlink" Target="http://www.google.co.uk/url?sa=i&amp;rct=j&amp;q=&amp;source=images&amp;cd=&amp;cad=rja&amp;docid=cyxT5T1yHicCnM&amp;tbnid=I7wVjf4kn6dWsM:&amp;ved=0CAUQjRw&amp;url=http://www.myenglishpages.com/site_php_files/efl-esl-resources.php?c=35&amp;ei=jk-4UZzoMOmV0AW6nICAAg&amp;bvm=bv.47810305,d.ZG4&amp;psig=AFQjCNHfMcVicu4cjxvhM0fC6-ZBTedAYg&amp;ust=1371119881371736" TargetMode="External"/><Relationship Id="rId8" Type="http://schemas.openxmlformats.org/officeDocument/2006/relationships/image" Target="../media/image16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6.jpeg"/></Relationships>
</file>

<file path=ppt/slides/_rels/slide8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8.jpeg"/><Relationship Id="rId12" Type="http://schemas.openxmlformats.org/officeDocument/2006/relationships/image" Target="../media/image189.jpg"/><Relationship Id="rId13" Type="http://schemas.openxmlformats.org/officeDocument/2006/relationships/image" Target="../media/image190.jpg"/><Relationship Id="rId14" Type="http://schemas.openxmlformats.org/officeDocument/2006/relationships/image" Target="../media/image191.png"/><Relationship Id="rId15" Type="http://schemas.openxmlformats.org/officeDocument/2006/relationships/hyperlink" Target="http://www.historychappy.com" TargetMode="Externa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9.jpg"/><Relationship Id="rId3" Type="http://schemas.openxmlformats.org/officeDocument/2006/relationships/image" Target="../media/image180.jpg"/><Relationship Id="rId4" Type="http://schemas.openxmlformats.org/officeDocument/2006/relationships/image" Target="../media/image181.jpeg"/><Relationship Id="rId5" Type="http://schemas.openxmlformats.org/officeDocument/2006/relationships/image" Target="../media/image182.jpg"/><Relationship Id="rId6" Type="http://schemas.openxmlformats.org/officeDocument/2006/relationships/image" Target="../media/image183.jpeg"/><Relationship Id="rId7" Type="http://schemas.openxmlformats.org/officeDocument/2006/relationships/image" Target="../media/image184.jpeg"/><Relationship Id="rId8" Type="http://schemas.openxmlformats.org/officeDocument/2006/relationships/image" Target="../media/image185.jpg"/><Relationship Id="rId9" Type="http://schemas.openxmlformats.org/officeDocument/2006/relationships/image" Target="../media/image186.jpg"/><Relationship Id="rId10" Type="http://schemas.openxmlformats.org/officeDocument/2006/relationships/image" Target="../media/image187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7" Type="http://schemas.openxmlformats.org/officeDocument/2006/relationships/hyperlink" Target="http://www.historychappy.com" TargetMode="External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historychappy.com" TargetMode="Externa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historychappy.com" TargetMode="External"/><Relationship Id="rId3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7" Type="http://schemas.openxmlformats.org/officeDocument/2006/relationships/image" Target="../media/image206.png"/><Relationship Id="rId8" Type="http://schemas.openxmlformats.org/officeDocument/2006/relationships/image" Target="../media/image207.png"/><Relationship Id="rId9" Type="http://schemas.openxmlformats.org/officeDocument/2006/relationships/hyperlink" Target="http://www.historychappy.com" TargetMode="External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4" Type="http://schemas.openxmlformats.org/officeDocument/2006/relationships/image" Target="../media/image215.jpg"/><Relationship Id="rId5" Type="http://schemas.openxmlformats.org/officeDocument/2006/relationships/image" Target="../media/image216.jpg"/><Relationship Id="rId6" Type="http://schemas.openxmlformats.org/officeDocument/2006/relationships/hyperlink" Target="http://www.historychappy.com" TargetMode="Externa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historychappy.com" TargetMode="External"/><Relationship Id="rId3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happy.com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hyperlink" Target="http://www.historychappy.com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4" Type="http://schemas.openxmlformats.org/officeDocument/2006/relationships/hyperlink" Target="http://www.historychappy.com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224.jpeg"/><Relationship Id="rId6" Type="http://schemas.openxmlformats.org/officeDocument/2006/relationships/hyperlink" Target="http://www.historychappy.com" TargetMode="Externa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111 Historical Starter Activities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44867"/>
            <a:ext cx="2347741" cy="374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347740" y="844867"/>
            <a:ext cx="6796260" cy="3754874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My name is Patrick O’Shaughnessy (@</a:t>
            </a:r>
            <a:r>
              <a:rPr lang="en-US" sz="1700" dirty="0" err="1" smtClean="0"/>
              <a:t>historychappy</a:t>
            </a:r>
            <a:r>
              <a:rPr lang="en-US" sz="1700" dirty="0" smtClean="0"/>
              <a:t>) and I am Head of History at an International School. I love my job and wanted to share some of the activities that have proved effective at beginning History lessons that I have taught, from Year 7 up to Year 13.</a:t>
            </a:r>
          </a:p>
          <a:p>
            <a:endParaRPr lang="en-US" sz="1700" dirty="0" smtClean="0"/>
          </a:p>
          <a:p>
            <a:r>
              <a:rPr lang="en-US" sz="1700" dirty="0" smtClean="0"/>
              <a:t>I hope that you find the starter activities in this document useful! You will find an amalgamation of activities that I have designed from scratch, plus many that I have ‘borrowed’ and modified along the way. Some are quite similar, but focused on different topics. Many thanks to everyone that has wittingly and unwittingly contributed to it.</a:t>
            </a:r>
          </a:p>
          <a:p>
            <a:endParaRPr lang="en-US" sz="1700" dirty="0"/>
          </a:p>
          <a:p>
            <a:r>
              <a:rPr lang="en-US" sz="1700" dirty="0" smtClean="0"/>
              <a:t>Please feel free to use, amend and delete as you see fit. I am more than happy to discuss any aspect of this presentation, or history teaching in general! Please get in touch.  </a:t>
            </a:r>
            <a:r>
              <a:rPr lang="en-US" sz="1700" i="1" dirty="0" smtClean="0"/>
              <a:t>February 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67" y="4647919"/>
            <a:ext cx="8492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Email: </a:t>
            </a:r>
            <a:r>
              <a:rPr lang="en-US" dirty="0" smtClean="0">
                <a:hlinkClick r:id="rId4"/>
              </a:rPr>
              <a:t>historychappy@aol.com</a:t>
            </a:r>
            <a:endParaRPr lang="en-US" dirty="0" smtClean="0"/>
          </a:p>
          <a:p>
            <a:r>
              <a:rPr lang="en-US" b="1" dirty="0" err="1" smtClean="0"/>
              <a:t>Linkedin</a:t>
            </a:r>
            <a:r>
              <a:rPr lang="en-US" b="1" dirty="0" smtClean="0"/>
              <a:t>: </a:t>
            </a:r>
            <a:r>
              <a:rPr lang="en-US" dirty="0" smtClean="0">
                <a:hlinkClick r:id="rId5"/>
              </a:rPr>
              <a:t>https://uk.linkedin.com/in/patrick-o-shaughnessy-0b983289</a:t>
            </a:r>
            <a:endParaRPr lang="en-US" dirty="0" smtClean="0"/>
          </a:p>
          <a:p>
            <a:r>
              <a:rPr lang="en-US" b="1" dirty="0"/>
              <a:t>Website: </a:t>
            </a:r>
            <a:r>
              <a:rPr lang="en-US" dirty="0" smtClean="0">
                <a:hlinkClick r:id="rId3"/>
              </a:rPr>
              <a:t>www.historychappy.com</a:t>
            </a:r>
            <a:endParaRPr lang="en-US" dirty="0" smtClean="0"/>
          </a:p>
          <a:p>
            <a:r>
              <a:rPr lang="en-US" dirty="0" smtClean="0"/>
              <a:t>                                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</p:txBody>
      </p:sp>
      <p:pic>
        <p:nvPicPr>
          <p:cNvPr id="4" name="Picture 3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236" y="4642919"/>
            <a:ext cx="1778364" cy="1767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730" y="5218116"/>
            <a:ext cx="1650978" cy="1075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132" y="5994638"/>
            <a:ext cx="2113608" cy="5981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04324" y="5593604"/>
            <a:ext cx="327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historychappy</a:t>
            </a:r>
            <a:endParaRPr lang="en-US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694128" y="6045151"/>
            <a:ext cx="327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historychappy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010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797152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Sentence Starter: The Plot could harm Catholics because ... As a result ... Furthermore ... In addition ...</a:t>
            </a:r>
            <a:endParaRPr lang="en-GB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Was Guy Fawkes Framed?! 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7"/>
            <a:ext cx="187220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2267744" y="692696"/>
            <a:ext cx="6624736" cy="2376264"/>
          </a:xfrm>
          <a:prstGeom prst="wedgeRoundRectCallout">
            <a:avLst>
              <a:gd name="adj1" fmla="val -67065"/>
              <a:gd name="adj2" fmla="val 21604"/>
              <a:gd name="adj3" fmla="val 16667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 smtClean="0">
                <a:solidFill>
                  <a:schemeClr val="tx1"/>
                </a:solidFill>
              </a:rPr>
              <a:t>For hundreds of years, most people have believed the story that Guy Fawkes and a group of Catholic conspirators planned to blow up Parliament and the King. 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However, recently some Historians have started to question the story. They claim that Robert Cecil – the King’s minister and advisor – hated Catholics and wanted to make them as unpopular as possible. </a:t>
            </a:r>
            <a:endParaRPr lang="en-GB" sz="20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49083"/>
              </p:ext>
            </p:extLst>
          </p:nvPr>
        </p:nvGraphicFramePr>
        <p:xfrm>
          <a:off x="539552" y="3212976"/>
          <a:ext cx="819065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197"/>
                <a:gridCol w="2559580"/>
                <a:gridCol w="3173879"/>
              </a:tblGrid>
              <a:tr h="27989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5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6</a:t>
                      </a:r>
                      <a:endParaRPr lang="en-GB" sz="20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7</a:t>
                      </a:r>
                      <a:endParaRPr lang="en-GB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68711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/>
                        <a:t>State at least 1 way that a suspected Plot could harm Catholics.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Describe at least 1 way that a suspected Plot could harm Catholics.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/>
                        <a:t>Explain at least 2 ways that a suspected Plot could harm Catholics.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44016" y="5733256"/>
            <a:ext cx="7927856" cy="70788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Level 7 Extension: To what extent could it be possible that Robert Cecil ‘conned’ everyone  into believing in a fake plot? Explain your answer.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4" name="Picture 13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76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5470"/>
          </a:xfrm>
          <a:solidFill>
            <a:srgbClr val="CC66FF"/>
          </a:solidFill>
        </p:spPr>
        <p:txBody>
          <a:bodyPr>
            <a:normAutofit fontScale="90000"/>
          </a:bodyPr>
          <a:lstStyle/>
          <a:p>
            <a:r>
              <a:rPr lang="en-US" b="1" u="sng" dirty="0" smtClean="0"/>
              <a:t>Nasser, Sadat and Egypt</a:t>
            </a:r>
            <a:endParaRPr lang="en-US" b="1" u="sng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5790359"/>
              </p:ext>
            </p:extLst>
          </p:nvPr>
        </p:nvGraphicFramePr>
        <p:xfrm>
          <a:off x="369962" y="1071530"/>
          <a:ext cx="8229600" cy="1656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242"/>
                <a:gridCol w="2451100"/>
                <a:gridCol w="2401858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Statesman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Similarities between them (C)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Differences they have  (B)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Overall %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Success in their role &amp; Justify (A/A*)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Nasser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Sadat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601620"/>
            <a:ext cx="4357686" cy="325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http://ourunveilsecrets.files.wordpress.com/2010/02/nass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571877"/>
            <a:ext cx="4484763" cy="32861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89108" y="2977630"/>
            <a:ext cx="5572164" cy="369332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 MINUTES TO DISCUSS &amp; COMPLETE!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25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/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088" tIns="9522" rIns="38088" bIns="9522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088" tIns="9522" rIns="38088" bIns="9522" anchor="ctr"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8916" y="0"/>
            <a:ext cx="8109161" cy="923330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Only one is true. 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But Why?!</a:t>
            </a:r>
          </a:p>
        </p:txBody>
      </p:sp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190500" y="2766130"/>
            <a:ext cx="8702675" cy="31700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dirty="0">
                <a:latin typeface="Calibri" pitchFamily="34" charset="0"/>
              </a:rPr>
              <a:t>1) “James II was the favourite son of Oliver Cromwell.”</a:t>
            </a:r>
          </a:p>
          <a:p>
            <a:endParaRPr lang="en-GB" sz="2000" dirty="0">
              <a:latin typeface="Calibri" pitchFamily="34" charset="0"/>
            </a:endParaRPr>
          </a:p>
          <a:p>
            <a:r>
              <a:rPr lang="en-GB" sz="2000" dirty="0">
                <a:latin typeface="Calibri" pitchFamily="34" charset="0"/>
              </a:rPr>
              <a:t>2) “James II was a proud Protestant.”</a:t>
            </a:r>
          </a:p>
          <a:p>
            <a:endParaRPr lang="en-GB" sz="2000" dirty="0">
              <a:latin typeface="Calibri" pitchFamily="34" charset="0"/>
            </a:endParaRPr>
          </a:p>
          <a:p>
            <a:r>
              <a:rPr lang="en-GB" sz="2000" dirty="0">
                <a:latin typeface="Calibri" pitchFamily="34" charset="0"/>
              </a:rPr>
              <a:t>3) “William went to Scotland to fight the supporters of James II.”</a:t>
            </a:r>
          </a:p>
          <a:p>
            <a:endParaRPr lang="en-GB" sz="2000" dirty="0">
              <a:latin typeface="Calibri" pitchFamily="34" charset="0"/>
            </a:endParaRPr>
          </a:p>
          <a:p>
            <a:r>
              <a:rPr lang="en-GB" sz="2000" dirty="0">
                <a:latin typeface="Calibri" pitchFamily="34" charset="0"/>
              </a:rPr>
              <a:t>4) “William and Mary ruled between 1688 and 1702.”</a:t>
            </a:r>
          </a:p>
          <a:p>
            <a:endParaRPr lang="en-GB" sz="2000" dirty="0">
              <a:latin typeface="Calibri" pitchFamily="34" charset="0"/>
            </a:endParaRPr>
          </a:p>
          <a:p>
            <a:r>
              <a:rPr lang="en-GB" sz="2000" dirty="0">
                <a:latin typeface="Calibri" pitchFamily="34" charset="0"/>
              </a:rPr>
              <a:t>5) “William and Mary had a terrible relationship with Parliament. They NEVER got on!</a:t>
            </a:r>
            <a:r>
              <a:rPr lang="en-GB" sz="2000" dirty="0" smtClean="0">
                <a:latin typeface="Calibri" pitchFamily="34" charset="0"/>
              </a:rPr>
              <a:t>”</a:t>
            </a:r>
            <a:endParaRPr lang="en-GB" sz="2000" dirty="0"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" y="1028700"/>
            <a:ext cx="8801100" cy="156966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Only one of the statements below is true. You need to: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Identify which one is true from the list below.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Explain why at least two of the answers below are false, using precise reasoning and evidence.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2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3" name="Picture 12" descr="Screen Shot 2016-02-03 at 20.48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052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FF00"/>
          </a:solidFill>
        </p:spPr>
        <p:txBody>
          <a:bodyPr/>
          <a:lstStyle/>
          <a:p>
            <a:r>
              <a:rPr lang="en-GB" b="1" u="sng" dirty="0" smtClean="0"/>
              <a:t>Existing Knowledge Audit </a:t>
            </a:r>
            <a:endParaRPr lang="en-GB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194535"/>
            <a:ext cx="8496944" cy="2677656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Write down what you think you know about the requirements / specifications / logistics etc. of the A2 Coursework module.</a:t>
            </a:r>
          </a:p>
          <a:p>
            <a:endParaRPr lang="en-GB" sz="2800" dirty="0" smtClean="0"/>
          </a:p>
          <a:p>
            <a:r>
              <a:rPr lang="en-GB" sz="2800" dirty="0" smtClean="0"/>
              <a:t>After three minutes we will share our ideas and possibly dispel any half truths!</a:t>
            </a:r>
          </a:p>
        </p:txBody>
      </p:sp>
      <p:pic>
        <p:nvPicPr>
          <p:cNvPr id="2050" name="Picture 2" descr="http://www.oxygen.org.au/images/Fact_or_My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5063"/>
            <a:ext cx="9144000" cy="23912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6" name="Picture 5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28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bbc.co.uk/history/worldwars/wwone/images/middle_east_fais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0"/>
            <a:ext cx="3571868" cy="2643182"/>
          </a:xfrm>
          <a:prstGeom prst="rect">
            <a:avLst/>
          </a:prstGeom>
          <a:noFill/>
        </p:spPr>
      </p:pic>
      <p:pic>
        <p:nvPicPr>
          <p:cNvPr id="1026" name="Picture 2" descr="http://web.viu.ca/davies/h482.wwi/photo.WWI.battlefield.SanctuaryWoo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57620" cy="2571744"/>
          </a:xfrm>
          <a:prstGeom prst="rect">
            <a:avLst/>
          </a:prstGeom>
          <a:noFill/>
        </p:spPr>
      </p:pic>
      <p:pic>
        <p:nvPicPr>
          <p:cNvPr id="1028" name="Picture 4" descr="http://www.jaunted.com/files/16133/Trench_Warfare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14884"/>
            <a:ext cx="3786182" cy="2143116"/>
          </a:xfrm>
          <a:prstGeom prst="rect">
            <a:avLst/>
          </a:prstGeom>
          <a:noFill/>
        </p:spPr>
      </p:pic>
      <p:sp>
        <p:nvSpPr>
          <p:cNvPr id="7" name="Flowchart: Alternate Process 6"/>
          <p:cNvSpPr/>
          <p:nvPr/>
        </p:nvSpPr>
        <p:spPr>
          <a:xfrm>
            <a:off x="3786182" y="1714488"/>
            <a:ext cx="1928826" cy="414340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Make two </a:t>
            </a:r>
            <a:r>
              <a:rPr lang="en-US" sz="2000" dirty="0" err="1"/>
              <a:t>S</a:t>
            </a:r>
            <a:r>
              <a:rPr lang="en-US" sz="2000" dirty="0" err="1" smtClean="0"/>
              <a:t>pidergrams</a:t>
            </a:r>
            <a:r>
              <a:rPr lang="en-US" sz="2000" dirty="0" smtClean="0"/>
              <a:t> like the ones on either side &amp; detail anything you know about the two theatres on conflict during WW1.</a:t>
            </a:r>
          </a:p>
          <a:p>
            <a:r>
              <a:rPr lang="en-US" sz="2000" dirty="0" smtClean="0"/>
              <a:t> 4 minutes.</a:t>
            </a:r>
            <a:endParaRPr lang="en-US" sz="2000" dirty="0"/>
          </a:p>
        </p:txBody>
      </p:sp>
      <p:pic>
        <p:nvPicPr>
          <p:cNvPr id="3" name="Picture 4" descr="http://media.iwm.org.uk/iwm/mediaLib/326/media-326147/lar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4764441"/>
            <a:ext cx="3357554" cy="2093559"/>
          </a:xfrm>
          <a:prstGeom prst="rect">
            <a:avLst/>
          </a:prstGeom>
          <a:noFill/>
        </p:spPr>
      </p:pic>
      <p:sp>
        <p:nvSpPr>
          <p:cNvPr id="9" name="Explosion 1 8"/>
          <p:cNvSpPr/>
          <p:nvPr/>
        </p:nvSpPr>
        <p:spPr>
          <a:xfrm>
            <a:off x="285720" y="2500306"/>
            <a:ext cx="3286148" cy="2071702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WW1 in the West.</a:t>
            </a:r>
            <a:endParaRPr lang="en-US" dirty="0"/>
          </a:p>
        </p:txBody>
      </p:sp>
      <p:sp>
        <p:nvSpPr>
          <p:cNvPr id="10" name="Explosion 1 9"/>
          <p:cNvSpPr/>
          <p:nvPr/>
        </p:nvSpPr>
        <p:spPr>
          <a:xfrm>
            <a:off x="5857852" y="2643182"/>
            <a:ext cx="3286148" cy="2071702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WW1 in the Middle East.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6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2" name="Picture 11" descr="Screen Shot 2016-02-03 at 20.48.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3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785794"/>
          </a:xfrm>
        </p:spPr>
        <p:txBody>
          <a:bodyPr/>
          <a:lstStyle/>
          <a:p>
            <a:r>
              <a:rPr lang="en-US" b="1" u="sng" dirty="0" smtClean="0"/>
              <a:t>Ottoman Empire – Myth v Reality!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8" name="Picture 4" descr="http://schools.look4.net.nz/geography/country_information/outline_maps/files_OM/middleea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8572528" cy="53578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785794"/>
            <a:ext cx="8501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Shade in the zones that you think the Ottoman Empire controlled by 1914. You have just 3 minutes!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8" name="Picture 7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0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0"/>
            <a:ext cx="7772400" cy="857256"/>
          </a:xfrm>
        </p:spPr>
        <p:txBody>
          <a:bodyPr/>
          <a:lstStyle/>
          <a:p>
            <a:r>
              <a:rPr lang="en-US" b="1" u="sng" dirty="0" smtClean="0"/>
              <a:t>Reality by 1914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 descr="http://web.cocc.edu/cagatucci/classes/hum213/Maps/Ottoman_Empire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44000" cy="43624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26" y="5269468"/>
            <a:ext cx="8786874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With a partner, you have two minutes to list as many reasons for the decline as you can!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7917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8" name="Picture 7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2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91680" y="188640"/>
            <a:ext cx="583044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ＭＳ Ｐゴシック" charset="0"/>
                <a:cs typeface="Arial" charset="0"/>
              </a:rPr>
              <a:t>Prior Learning Consolidation</a:t>
            </a:r>
          </a:p>
        </p:txBody>
      </p:sp>
      <p:pic>
        <p:nvPicPr>
          <p:cNvPr id="51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052513"/>
            <a:ext cx="2995613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203575" y="762000"/>
            <a:ext cx="5689600" cy="4176713"/>
          </a:xfrm>
          <a:prstGeom prst="wedgeRoundRectCallout">
            <a:avLst>
              <a:gd name="adj1" fmla="val -70562"/>
              <a:gd name="adj2" fmla="val 356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dirty="0">
                <a:solidFill>
                  <a:schemeClr val="tx1"/>
                </a:solidFill>
              </a:rPr>
              <a:t>Discuss the things that we leant last lesson about:</a:t>
            </a:r>
          </a:p>
          <a:p>
            <a:pPr eaLnBrk="1" hangingPunct="1"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The Grand Alliance.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Teheran Conference 1941.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The Yalta Conference 1945.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The Potsdam Conference 1945.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</a:rPr>
              <a:t>Atomic Bomb, Reparations, Poland &amp; Greece.</a:t>
            </a:r>
            <a:endParaRPr lang="en-GB" sz="2800" dirty="0">
              <a:solidFill>
                <a:schemeClr val="tx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240547"/>
              </p:ext>
            </p:extLst>
          </p:nvPr>
        </p:nvGraphicFramePr>
        <p:xfrm>
          <a:off x="1751013" y="4837096"/>
          <a:ext cx="6096000" cy="1559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58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A/A*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  <a:tr h="118834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at least 2 things.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Explain at least 3 things.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Explain at least 3 things &amp; judge the</a:t>
                      </a:r>
                      <a:r>
                        <a:rPr lang="en-US" sz="1800" baseline="0" dirty="0" smtClean="0"/>
                        <a:t> most significant thing!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pic>
        <p:nvPicPr>
          <p:cNvPr id="5139" name="Picture 2" descr="http://www.google.co.uk/images?q=tbn:mgppLmRBKbC_1M::www.bc.edu/bc_org/svp/st_org/cvsa/images/USA-Flag.jpg&amp;t=1&amp;h=86&amp;w=121&amp;usg=__AeyaElc5FyWiv470koBUDElIpis=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5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4" descr="http://www.google.co.uk/images?q=tbn:NJX7ugnXdDuzwM::www.worldclassflags.com/productimages/cf_ussr.gif&amp;t=1&amp;h=76&amp;w=114&amp;usg=__g5EVLcFYSi73ZEZkIrMs3UAzsKc=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0"/>
            <a:ext cx="12969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8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6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5994" y="188640"/>
            <a:ext cx="5961825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Starter Activity: The Cold War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153095"/>
              </p:ext>
            </p:extLst>
          </p:nvPr>
        </p:nvGraphicFramePr>
        <p:xfrm>
          <a:off x="1" y="4790796"/>
          <a:ext cx="8071872" cy="1559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0624"/>
                <a:gridCol w="2690624"/>
                <a:gridCol w="2690624"/>
              </a:tblGrid>
              <a:tr h="37058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A/A*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  <a:tr h="118834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why this event might have happened.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Explain why</a:t>
                      </a:r>
                      <a:r>
                        <a:rPr lang="en-US" sz="1800" baseline="0" dirty="0" smtClean="0"/>
                        <a:t> this event might have happened &amp; why it might be significant.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Analyse</a:t>
                      </a:r>
                      <a:r>
                        <a:rPr lang="en-GB" sz="1800" baseline="0" dirty="0" smtClean="0"/>
                        <a:t> the causes &amp; consequences of this event, linking it to the Cold War.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pic>
        <p:nvPicPr>
          <p:cNvPr id="5139" name="Picture 2" descr="http://www.google.co.uk/images?q=tbn:mgppLmRBKbC_1M::www.bc.edu/bc_org/svp/st_org/cvsa/images/USA-Flag.jpg&amp;t=1&amp;h=86&amp;w=121&amp;usg=__AeyaElc5FyWiv470koBUDElIpis=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5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4" descr="http://www.google.co.uk/images?q=tbn:NJX7ugnXdDuzwM::www.worldclassflags.com/productimages/cf_ussr.gif&amp;t=1&amp;h=76&amp;w=114&amp;usg=__g5EVLcFYSi73ZEZkIrMs3UAzsKc=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0"/>
            <a:ext cx="12969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USSIAN-BOMB-PLA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886479"/>
            <a:ext cx="5886450" cy="376620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131859" y="1156447"/>
            <a:ext cx="2689412" cy="286232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This Russian Bomber came very close to the British coast on 18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February 2015. It is pictured here being escorted away from British airspace by an RAF Typhoon fighter-jet.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8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9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10589" y="188640"/>
            <a:ext cx="659263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Starter Activity: The Berlin Crisis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969054"/>
              </p:ext>
            </p:extLst>
          </p:nvPr>
        </p:nvGraphicFramePr>
        <p:xfrm>
          <a:off x="0" y="4632409"/>
          <a:ext cx="8498541" cy="1558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847"/>
                <a:gridCol w="2832847"/>
                <a:gridCol w="2832847"/>
              </a:tblGrid>
              <a:tr h="370583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A/A*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  <a:tr h="118834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at least 3 things you can learn from these sources.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Explain why</a:t>
                      </a:r>
                      <a:r>
                        <a:rPr lang="en-US" sz="1800" baseline="0" dirty="0" smtClean="0"/>
                        <a:t> this might have happened &amp; why it might be significant.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Analyse</a:t>
                      </a:r>
                      <a:r>
                        <a:rPr lang="en-GB" sz="1800" baseline="0" dirty="0" smtClean="0"/>
                        <a:t> the causes &amp; consequences of this event, linking it to the Cold War.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pic>
        <p:nvPicPr>
          <p:cNvPr id="5139" name="Picture 2" descr="http://www.google.co.uk/images?q=tbn:mgppLmRBKbC_1M::www.bc.edu/bc_org/svp/st_org/cvsa/images/USA-Flag.jpg&amp;t=1&amp;h=86&amp;w=121&amp;usg=__AeyaElc5FyWiv470koBUDElIpis=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5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4" descr="http://www.google.co.uk/images?q=tbn:NJX7ugnXdDuzwM::www.worldclassflags.com/productimages/cf_ussr.gif&amp;t=1&amp;h=76&amp;w=114&amp;usg=__g5EVLcFYSi73ZEZkIrMs3UAzsKc=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0"/>
            <a:ext cx="12969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176"/>
            <a:ext cx="3563609" cy="392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58" y="730295"/>
            <a:ext cx="4273683" cy="3878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37" y="757534"/>
            <a:ext cx="2999101" cy="2073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18" y="2831014"/>
            <a:ext cx="2430937" cy="1955319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982357">
            <a:off x="4291784" y="1576765"/>
            <a:ext cx="280555" cy="1736535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11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2" name="Picture 11" descr="Screen Shot 2016-02-03 at 20.48.04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0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69681" y="952245"/>
            <a:ext cx="3649283" cy="4887694"/>
          </a:xfrm>
          <a:solidFill>
            <a:srgbClr val="00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i="1" dirty="0" smtClean="0"/>
              <a:t>By 1965, the USSR had caught up in the arms race, which would mean ‘Mutually Assured Destruction’ in the event of War. </a:t>
            </a:r>
          </a:p>
          <a:p>
            <a:pPr marL="0" indent="0">
              <a:buNone/>
            </a:pPr>
            <a:endParaRPr lang="en-GB" sz="2400" i="1" dirty="0" smtClean="0"/>
          </a:p>
          <a:p>
            <a:pPr marL="0" indent="0"/>
            <a:r>
              <a:rPr lang="en-GB" sz="2400" dirty="0" smtClean="0"/>
              <a:t> Create your own cartoon to depict MAD, using the ones here as inspiration.</a:t>
            </a:r>
          </a:p>
          <a:p>
            <a:pPr marL="0" indent="0"/>
            <a:r>
              <a:rPr lang="en-GB" sz="2400" dirty="0" smtClean="0"/>
              <a:t> Define Detente in no more than 25 words.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45097" y="0"/>
            <a:ext cx="858781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Title: Prague Spring</a:t>
            </a:r>
            <a:endParaRPr lang="en-GB" sz="4800" b="1" dirty="0"/>
          </a:p>
        </p:txBody>
      </p:sp>
      <p:pic>
        <p:nvPicPr>
          <p:cNvPr id="20482" name="Picture 2" descr="http://www.stephankinsella.com/wp-content/uploads/2010/04/guillotine.png"/>
          <p:cNvPicPr>
            <a:picLocks noChangeAspect="1" noChangeArrowheads="1"/>
          </p:cNvPicPr>
          <p:nvPr/>
        </p:nvPicPr>
        <p:blipFill>
          <a:blip r:embed="rId2" cstate="print"/>
          <a:srcRect l="16377" t="2939" r="13400" b="9043"/>
          <a:stretch>
            <a:fillRect/>
          </a:stretch>
        </p:blipFill>
        <p:spPr bwMode="auto">
          <a:xfrm>
            <a:off x="3872753" y="833718"/>
            <a:ext cx="5271247" cy="3348317"/>
          </a:xfrm>
          <a:prstGeom prst="rect">
            <a:avLst/>
          </a:prstGeom>
          <a:noFill/>
        </p:spPr>
      </p:pic>
      <p:pic>
        <p:nvPicPr>
          <p:cNvPr id="20484" name="Picture 4" descr="http://media.animevice.com/uploads/0/465/65600-21dbecfc65261bba728d1c8a3efdaa7c_sup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9306" y="3939988"/>
            <a:ext cx="5284694" cy="246277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7" name="Picture 6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9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Was Guy Fawkes Framed?! 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2696"/>
            <a:ext cx="914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Starter Activity: </a:t>
            </a:r>
            <a:r>
              <a:rPr lang="en-US" sz="2400" dirty="0" smtClean="0"/>
              <a:t>Using your prior knowledge about Guy Fawkes &amp; the Gunpowder Plot, see if you can think of any reasons why I might have planned to kill the King and the reasons why I might not!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008" y="5495866"/>
            <a:ext cx="7674992" cy="70788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Level 7 Extension: To what extent were Catholics persecuted during the reigns of Elizabeth I and James I? Justify your answer.</a:t>
            </a:r>
            <a:endParaRPr lang="en-GB" sz="20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192306"/>
              </p:ext>
            </p:extLst>
          </p:nvPr>
        </p:nvGraphicFramePr>
        <p:xfrm>
          <a:off x="539552" y="4388713"/>
          <a:ext cx="819065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197"/>
                <a:gridCol w="2559580"/>
                <a:gridCol w="3173879"/>
              </a:tblGrid>
              <a:tr h="27989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5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6</a:t>
                      </a:r>
                      <a:endParaRPr lang="en-GB" sz="20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7</a:t>
                      </a:r>
                      <a:endParaRPr lang="en-GB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68711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/>
                        <a:t>State at least 1 reason for each.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Describe at least 2 reasons for each.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/>
                        <a:t>Explain at least 2 reasons for each.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 descr="http://blogs.telegraph.co.uk/news/files/2010/11/guy_fawk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988840"/>
            <a:ext cx="2411760" cy="2399873"/>
          </a:xfrm>
          <a:prstGeom prst="rect">
            <a:avLst/>
          </a:prstGeom>
          <a:noFill/>
        </p:spPr>
      </p:pic>
      <p:sp>
        <p:nvSpPr>
          <p:cNvPr id="11" name="Rounded Rectangular Callout 10"/>
          <p:cNvSpPr/>
          <p:nvPr/>
        </p:nvSpPr>
        <p:spPr>
          <a:xfrm>
            <a:off x="251520" y="2420888"/>
            <a:ext cx="2952328" cy="1656184"/>
          </a:xfrm>
          <a:prstGeom prst="wedgeRoundRectCallout">
            <a:avLst>
              <a:gd name="adj1" fmla="val 87085"/>
              <a:gd name="adj2" fmla="val -97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smtClean="0"/>
              <a:t>Why might I have planned to kill the King?!</a:t>
            </a:r>
            <a:endParaRPr lang="en-GB" sz="24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5940152" y="2492896"/>
            <a:ext cx="2952328" cy="1656184"/>
          </a:xfrm>
          <a:prstGeom prst="wedgeRoundRectCallout">
            <a:avLst>
              <a:gd name="adj1" fmla="val -77455"/>
              <a:gd name="adj2" fmla="val -149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smtClean="0"/>
              <a:t>What might suggest that I was innocent or framed?!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3" name="Picture 12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3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204"/>
            <a:ext cx="4397168" cy="226866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44" y="710204"/>
            <a:ext cx="3817856" cy="2545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45" y="3063710"/>
            <a:ext cx="3817856" cy="2621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09403"/>
            <a:ext cx="4397170" cy="2775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92" y="2909403"/>
            <a:ext cx="2988297" cy="2775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392" y="710204"/>
            <a:ext cx="2988297" cy="2199199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614068"/>
              </p:ext>
            </p:extLst>
          </p:nvPr>
        </p:nvGraphicFramePr>
        <p:xfrm>
          <a:off x="93831" y="5045131"/>
          <a:ext cx="8606673" cy="1280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8891"/>
                <a:gridCol w="2868891"/>
                <a:gridCol w="2868891"/>
              </a:tblGrid>
              <a:tr h="27809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A/A*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  <a:tr h="89176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at least 2 things you know about Afghanistan.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Explain at least 3 things</a:t>
                      </a:r>
                      <a:r>
                        <a:rPr lang="en-US" sz="1800" baseline="0" dirty="0" smtClean="0"/>
                        <a:t> you know about Afghanistan.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Explain at least 3 things then</a:t>
                      </a:r>
                      <a:r>
                        <a:rPr lang="en-US" sz="1800" baseline="0" dirty="0" smtClean="0"/>
                        <a:t> try to link at least 2.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109271" y="27850"/>
            <a:ext cx="6912983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Soviet invasion of Afghanistan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8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2" name="Picture 11" descr="Screen Shot 2016-02-03 at 20.48.0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97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112"/>
            <a:ext cx="4648997" cy="2458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24" y="643111"/>
            <a:ext cx="4720676" cy="24583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122" y="0"/>
            <a:ext cx="886119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would the USSR even want to invade Afghanistan?!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2772" y="3697211"/>
            <a:ext cx="8861196" cy="24314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/>
              <a:t>To secure its southern border from attack.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/>
              <a:t>To protect a weak Communist Government.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/>
              <a:t>To fight the threat of an Islamic State developing on its border (The USSR had a significant Muslim population).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/>
              <a:t>To extend its power in the Middle East.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/>
              <a:t>To win the ‘Great Game’. (The tussle between different countries to conquer Afghanistan was known as the ‘Great Game’. Many tried over the centuries – including the British – but failed.)</a:t>
            </a:r>
            <a:endParaRPr lang="en-GB" sz="1900" dirty="0"/>
          </a:p>
        </p:txBody>
      </p:sp>
      <p:sp>
        <p:nvSpPr>
          <p:cNvPr id="6" name="TextBox 5"/>
          <p:cNvSpPr txBox="1"/>
          <p:nvPr/>
        </p:nvSpPr>
        <p:spPr>
          <a:xfrm>
            <a:off x="113122" y="3221312"/>
            <a:ext cx="8861196" cy="46166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Put these in rank order of significance and justify your opinion!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8" name="Picture 7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24794" t="34077" r="26185" b="31613"/>
          <a:stretch/>
        </p:blipFill>
        <p:spPr>
          <a:xfrm>
            <a:off x="0" y="2855516"/>
            <a:ext cx="9144001" cy="32855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Title: Detente </a:t>
            </a:r>
            <a:endParaRPr lang="en-GB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1600" y="873760"/>
            <a:ext cx="8879840" cy="181588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Break the code below to reveal the learning outcomes. Each letter represents a number; some have been done for you! Work out the rest as quickly as possible! There is a prize for the winner(s).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6" name="Picture 5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1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049689"/>
              </p:ext>
            </p:extLst>
          </p:nvPr>
        </p:nvGraphicFramePr>
        <p:xfrm>
          <a:off x="339365" y="4916225"/>
          <a:ext cx="8606673" cy="1226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8891"/>
                <a:gridCol w="2868891"/>
                <a:gridCol w="2868891"/>
              </a:tblGrid>
              <a:tr h="27809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A/A*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  <a:tr h="89176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Describe</a:t>
                      </a:r>
                      <a:r>
                        <a:rPr lang="en-US" sz="1600" baseline="0" dirty="0" smtClean="0"/>
                        <a:t> at least 2 things you know.</a:t>
                      </a:r>
                      <a:endParaRPr lang="en-GB" sz="1600" dirty="0"/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Explain at least 3 things</a:t>
                      </a:r>
                      <a:r>
                        <a:rPr lang="en-US" sz="1600" baseline="0" dirty="0" smtClean="0"/>
                        <a:t> you know.</a:t>
                      </a:r>
                      <a:endParaRPr lang="en-GB" sz="1600" dirty="0"/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Explain at least 3 things then</a:t>
                      </a:r>
                      <a:r>
                        <a:rPr lang="en-US" sz="1600" baseline="0" dirty="0" smtClean="0"/>
                        <a:t> try to link at least 2 things that you know.</a:t>
                      </a:r>
                      <a:endParaRPr lang="en-GB" sz="1600" dirty="0"/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81712" y="0"/>
            <a:ext cx="8349273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Gorbachev &amp; the end of the Cold War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1235943" y="1488709"/>
            <a:ext cx="6827520" cy="382828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Why dis the Cold War end?!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08617">
            <a:off x="665317" y="1017037"/>
            <a:ext cx="1863980" cy="1335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0095">
            <a:off x="7361527" y="3364991"/>
            <a:ext cx="1394770" cy="1341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171">
            <a:off x="7391343" y="803791"/>
            <a:ext cx="1335140" cy="17618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6136" r="33397"/>
          <a:stretch/>
        </p:blipFill>
        <p:spPr>
          <a:xfrm rot="20651583">
            <a:off x="329942" y="2892784"/>
            <a:ext cx="1048512" cy="175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001" y="646331"/>
            <a:ext cx="1920621" cy="13494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7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3" name="Picture 12" descr="Screen Shot 2016-02-03 at 20.48.0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6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578" name="Picture 2" descr="http://ictevangelist.com/wp-content/uploads/2014/01/Dirt-620x3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3804787"/>
            <a:ext cx="5715000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GB" sz="2000" b="1" u="sng" dirty="0" smtClean="0"/>
              <a:t>Using your Teacher Feedback – 10 Minutes</a:t>
            </a:r>
            <a:endParaRPr lang="en-GB" sz="2000" b="1" u="sng" dirty="0"/>
          </a:p>
          <a:p>
            <a:pPr marL="342900" indent="-342900"/>
            <a:r>
              <a:rPr lang="en-GB" sz="2000" b="1" dirty="0" smtClean="0"/>
              <a:t>Complete the feedback form by writing:</a:t>
            </a:r>
          </a:p>
          <a:p>
            <a:pPr marL="342900" indent="-342900"/>
            <a:endParaRPr lang="en-GB" sz="2000" b="1" dirty="0" smtClean="0"/>
          </a:p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What your teacher says is positive about your work in your own words.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What your teacher says your target is.</a:t>
            </a:r>
          </a:p>
          <a:p>
            <a:pPr marL="342900" indent="-342900">
              <a:buFont typeface="Arial"/>
              <a:buChar char="•"/>
            </a:pPr>
            <a:r>
              <a:rPr lang="en-GB" sz="2000" b="1" dirty="0" smtClean="0"/>
              <a:t>A target that you want to set yourself to help accelerate your progress.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0400" y="0"/>
            <a:ext cx="2133600" cy="203132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Finished?! </a:t>
            </a:r>
            <a:r>
              <a:rPr lang="en-US" dirty="0" smtClean="0"/>
              <a:t>Then ask your </a:t>
            </a:r>
            <a:r>
              <a:rPr lang="en-US" dirty="0" err="1" smtClean="0"/>
              <a:t>neighbour</a:t>
            </a:r>
            <a:r>
              <a:rPr lang="en-US" dirty="0" smtClean="0"/>
              <a:t> a</a:t>
            </a:r>
          </a:p>
          <a:p>
            <a:r>
              <a:rPr lang="en-US" dirty="0" smtClean="0"/>
              <a:t>‘To what extent / how far / judge &amp; justify’ question about the topic that we are studying!</a:t>
            </a:r>
            <a:endParaRPr lang="en-GB" dirty="0"/>
          </a:p>
        </p:txBody>
      </p:sp>
      <p:pic>
        <p:nvPicPr>
          <p:cNvPr id="4" name="Picture 3" descr="Screen Shot 2015-08-24 at 17.57.4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9" t="29824" r="26805" b="47111"/>
          <a:stretch/>
        </p:blipFill>
        <p:spPr>
          <a:xfrm rot="1058258">
            <a:off x="5764476" y="4178484"/>
            <a:ext cx="3135157" cy="2218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1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  <a:solidFill>
            <a:srgbClr val="FFFF00"/>
          </a:solidFill>
        </p:spPr>
        <p:txBody>
          <a:bodyPr/>
          <a:lstStyle/>
          <a:p>
            <a:r>
              <a:rPr lang="en-GB" dirty="0" smtClean="0"/>
              <a:t>Peer Assess Homework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963"/>
          </a:xfrm>
          <a:solidFill>
            <a:srgbClr val="00FFFF"/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GB" b="1" u="sng" dirty="0" smtClean="0"/>
              <a:t>The H/W activities to assess are:</a:t>
            </a:r>
          </a:p>
          <a:p>
            <a:pPr>
              <a:buNone/>
            </a:pPr>
            <a:r>
              <a:rPr lang="en-GB" b="1" i="1" dirty="0" smtClean="0"/>
              <a:t>Compulsory: </a:t>
            </a:r>
            <a:r>
              <a:rPr lang="en-GB" i="1" dirty="0" smtClean="0"/>
              <a:t>Cut out the cards and stick them in</a:t>
            </a:r>
          </a:p>
          <a:p>
            <a:pPr>
              <a:buNone/>
            </a:pPr>
            <a:r>
              <a:rPr lang="en-GB" i="1" dirty="0" smtClean="0"/>
              <a:t>the correct chronological order in your book.</a:t>
            </a:r>
          </a:p>
          <a:p>
            <a:pPr>
              <a:buNone/>
            </a:pPr>
            <a:r>
              <a:rPr lang="en-GB" b="1" i="1" dirty="0" smtClean="0"/>
              <a:t>Optional Extension: </a:t>
            </a:r>
            <a:r>
              <a:rPr lang="en-GB" i="1" dirty="0" smtClean="0"/>
              <a:t>Write a PEE paragraph on</a:t>
            </a:r>
          </a:p>
          <a:p>
            <a:pPr>
              <a:buNone/>
            </a:pPr>
            <a:r>
              <a:rPr lang="en-GB" i="1" dirty="0" smtClean="0"/>
              <a:t>the question ‘To what extent was the</a:t>
            </a:r>
          </a:p>
          <a:p>
            <a:pPr>
              <a:buNone/>
            </a:pPr>
            <a:r>
              <a:rPr lang="en-GB" i="1" dirty="0" smtClean="0"/>
              <a:t>Gunpowder Plot the work of Robert Cecil?’</a:t>
            </a:r>
          </a:p>
          <a:p>
            <a:pPr>
              <a:buNone/>
            </a:pPr>
            <a:endParaRPr lang="en-US" i="1" dirty="0"/>
          </a:p>
          <a:p>
            <a:pPr>
              <a:buNone/>
            </a:pPr>
            <a:r>
              <a:rPr lang="en-US" dirty="0" smtClean="0"/>
              <a:t>2 Stars – 1 Wish – 1 Effort Grade </a:t>
            </a:r>
          </a:p>
          <a:p>
            <a:pPr>
              <a:buNone/>
            </a:pPr>
            <a:r>
              <a:rPr lang="en-US" dirty="0" smtClean="0"/>
              <a:t>(1 = Excellent, 4 = Not Done / Below Expectations).</a:t>
            </a: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2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7" name="Picture 6" descr="Screen Shot 2016-02-03 at 20.48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9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7511" y="-19535"/>
            <a:ext cx="9144000" cy="5847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+mn-ea"/>
              </a:rPr>
              <a:t>Title: International Relations 1943-1991.</a:t>
            </a:r>
          </a:p>
        </p:txBody>
      </p:sp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2843213" y="620713"/>
            <a:ext cx="6300787" cy="4921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GB" sz="2600"/>
          </a:p>
        </p:txBody>
      </p:sp>
      <p:pic>
        <p:nvPicPr>
          <p:cNvPr id="2053" name="Picture 11" descr="http://fr.toonpool.com/user/356/files/cold_war_again_2011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59252"/>
              </p:ext>
            </p:extLst>
          </p:nvPr>
        </p:nvGraphicFramePr>
        <p:xfrm>
          <a:off x="0" y="3527949"/>
          <a:ext cx="9144000" cy="2194560"/>
        </p:xfrm>
        <a:graphic>
          <a:graphicData uri="http://schemas.openxmlformats.org/drawingml/2006/table">
            <a:tbl>
              <a:tblPr/>
              <a:tblGrid>
                <a:gridCol w="1423988"/>
                <a:gridCol w="7720012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Activity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What is happening in this cartoon?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What do you think the term ‘cold war’ means and how was it different to the two world wars?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6C0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A/A*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What can we infer about the cold war from this cartoon?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7" name="Picture 6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7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38" y="-297"/>
            <a:ext cx="9175275" cy="6858594"/>
          </a:xfrm>
          <a:prstGeom prst="rect">
            <a:avLst/>
          </a:prstGeom>
        </p:spPr>
      </p:pic>
      <p:pic>
        <p:nvPicPr>
          <p:cNvPr id="2" name="Picture 1" descr="File:Henry-VIII-kingofengland 1491-1547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427984" y="-12220"/>
            <a:ext cx="4503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Starter Activity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9992" y="937719"/>
            <a:ext cx="4359974" cy="2308324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Stick the portrait of Henry VIII in your book.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What can you learn about Henry VIII, the Tudor family and the historic period from the picture? Draw arrows that connect your ideas to the picture to explain your thinking.</a:t>
            </a:r>
            <a:endParaRPr lang="en-GB" dirty="0"/>
          </a:p>
        </p:txBody>
      </p:sp>
      <p:sp>
        <p:nvSpPr>
          <p:cNvPr id="5" name="Up Arrow 4"/>
          <p:cNvSpPr/>
          <p:nvPr/>
        </p:nvSpPr>
        <p:spPr>
          <a:xfrm rot="14382377">
            <a:off x="4035449" y="3730755"/>
            <a:ext cx="309631" cy="193714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5004048" y="3573016"/>
            <a:ext cx="3744416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Comic Sans MS" panose="030F0702030302020204" pitchFamily="66" charset="0"/>
              </a:rPr>
              <a:t>Example: </a:t>
            </a:r>
            <a:r>
              <a:rPr lang="en-US" i="1" dirty="0" smtClean="0">
                <a:latin typeface="Comic Sans MS" panose="030F0702030302020204" pitchFamily="66" charset="0"/>
              </a:rPr>
              <a:t>Henry has big leg muscles – maybe he liked to exercise. Or maybe he made the painter give him muscles to show how powerful he was.</a:t>
            </a:r>
            <a:endParaRPr lang="en-GB" i="1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7922" y="5321583"/>
            <a:ext cx="4143950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Finished?!</a:t>
            </a:r>
            <a:r>
              <a:rPr lang="en-US" dirty="0" smtClean="0"/>
              <a:t> Then why not grow your brain even bigger?! List everything you already know about Henry VIII and the Tudors!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1" name="Picture 10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20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Title: The Year 1066</a:t>
            </a:r>
            <a:endParaRPr lang="en-GB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708920"/>
            <a:ext cx="8071872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Spot the Lies!!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</a:t>
            </a:r>
            <a:r>
              <a:rPr lang="en-US" b="1" i="1" dirty="0" smtClean="0"/>
              <a:t>This was the first time a Queen was killed on the Battlefield.</a:t>
            </a:r>
          </a:p>
          <a:p>
            <a:pPr>
              <a:buFont typeface="Arial" pitchFamily="34" charset="0"/>
              <a:buChar char="•"/>
            </a:pPr>
            <a:r>
              <a:rPr lang="en-US" b="1" i="1" dirty="0" smtClean="0"/>
              <a:t> This was the last time England was invaded and taken over by a foreign power.</a:t>
            </a:r>
          </a:p>
          <a:p>
            <a:pPr>
              <a:buFont typeface="Arial" pitchFamily="34" charset="0"/>
              <a:buChar char="•"/>
            </a:pPr>
            <a:r>
              <a:rPr lang="en-US" b="1" i="1" dirty="0" smtClean="0"/>
              <a:t> This was the fourth time that a King had been kicked off the throne by his own people.</a:t>
            </a:r>
          </a:p>
          <a:p>
            <a:endParaRPr lang="en-US" b="1" dirty="0" smtClean="0"/>
          </a:p>
          <a:p>
            <a:r>
              <a:rPr lang="en-US" b="1" u="sng" dirty="0" smtClean="0"/>
              <a:t>State your answer and write down your reason!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LV. 4 = State why you have chosen your answer.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Lv. 5 = Describe why you have chosen your answer.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Lv. 6 = Explain why you have chosen your answer.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b="1" u="sng" dirty="0" smtClean="0">
                <a:solidFill>
                  <a:srgbClr val="002060"/>
                </a:solidFill>
              </a:rPr>
              <a:t>Finished?! </a:t>
            </a:r>
            <a:r>
              <a:rPr lang="en-US" b="1" dirty="0" smtClean="0">
                <a:solidFill>
                  <a:srgbClr val="002060"/>
                </a:solidFill>
              </a:rPr>
              <a:t>Then describe why you think this year is so famous in English History.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http://i.telegraph.co.uk/multimedia/archive/02629/BAYEAUX_262915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2915816" cy="2088232"/>
          </a:xfrm>
          <a:prstGeom prst="rect">
            <a:avLst/>
          </a:prstGeom>
          <a:noFill/>
        </p:spPr>
      </p:pic>
      <p:pic>
        <p:nvPicPr>
          <p:cNvPr id="14340" name="Picture 4" descr="http://www.1066games.co.uk/Images/1066-ga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48680"/>
            <a:ext cx="3240360" cy="2160240"/>
          </a:xfrm>
          <a:prstGeom prst="rect">
            <a:avLst/>
          </a:prstGeom>
          <a:noFill/>
        </p:spPr>
      </p:pic>
      <p:pic>
        <p:nvPicPr>
          <p:cNvPr id="14342" name="Picture 6" descr="http://24carat.co.uk/images/thekingsandqueenscollection1066haroldsilverproofobv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548680"/>
            <a:ext cx="3131840" cy="21602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3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293304"/>
              </p:ext>
            </p:extLst>
          </p:nvPr>
        </p:nvGraphicFramePr>
        <p:xfrm>
          <a:off x="323528" y="4769640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7077472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Level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Requirements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4</a:t>
                      </a:r>
                      <a:endParaRPr lang="en-GB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State your</a:t>
                      </a:r>
                      <a:r>
                        <a:rPr lang="en-GB" baseline="0" dirty="0" smtClean="0"/>
                        <a:t> opinion and give one reason to support it.</a:t>
                      </a:r>
                      <a:endParaRPr lang="en-GB" dirty="0" smtClean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Describe your</a:t>
                      </a:r>
                      <a:r>
                        <a:rPr lang="en-GB" baseline="0" dirty="0" smtClean="0"/>
                        <a:t> opinion and give two reasons to support it.</a:t>
                      </a:r>
                      <a:endParaRPr lang="en-GB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6</a:t>
                      </a:r>
                      <a:endParaRPr lang="en-GB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Explain your opinion and give three reasons to support it.</a:t>
                      </a:r>
                      <a:endParaRPr lang="en-GB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pic>
        <p:nvPicPr>
          <p:cNvPr id="29698" name="Picture 2" descr="http://3.bp.blogspot.com/-VJq6v5n0OE4/T51AnT5BKuI/AAAAAAAAB2Y/zcZl2O0QqMU/s1600/boudicca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8712968" cy="32403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2918" y="408699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Do you think that this picture gives a positive or negative impression of Boudicca? Pick your level below and complete the activity. 5 minutes!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Title: Boudicca – The Play!</a:t>
            </a:r>
            <a:endParaRPr lang="en-GB" sz="36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7" name="Picture 6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6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7968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Title: Romulus &amp; </a:t>
            </a:r>
            <a:r>
              <a:rPr kumimoji="0" lang="en-GB" sz="6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Remus</a:t>
            </a:r>
            <a:endParaRPr kumimoji="0" lang="en-GB" sz="6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00825"/>
            <a:ext cx="9144000" cy="3046988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GB" sz="3200" b="1" u="sng" dirty="0" smtClean="0"/>
              <a:t>Activities: </a:t>
            </a:r>
          </a:p>
          <a:p>
            <a:r>
              <a:rPr lang="en-GB" sz="3200" dirty="0" smtClean="0"/>
              <a:t>1) Write title neatly &amp; stick in </a:t>
            </a:r>
            <a:r>
              <a:rPr lang="en-GB" sz="3200" dirty="0" err="1" smtClean="0"/>
              <a:t>L.O’s</a:t>
            </a:r>
            <a:r>
              <a:rPr lang="en-GB" sz="3200" dirty="0" smtClean="0"/>
              <a:t>.</a:t>
            </a:r>
          </a:p>
          <a:p>
            <a:r>
              <a:rPr lang="en-GB" sz="3200" dirty="0" smtClean="0"/>
              <a:t>2) List everything that you know about Rome and the Romans! </a:t>
            </a:r>
          </a:p>
          <a:p>
            <a:r>
              <a:rPr lang="en-GB" sz="3200" b="1" dirty="0" smtClean="0"/>
              <a:t>Extension: </a:t>
            </a:r>
            <a:r>
              <a:rPr lang="en-GB" sz="3200" dirty="0" smtClean="0"/>
              <a:t>Have you seen any evidence left behind by the Romans in the past month or so? I bet you have!</a:t>
            </a:r>
            <a:endParaRPr lang="en-GB" sz="3200" dirty="0"/>
          </a:p>
        </p:txBody>
      </p:sp>
      <p:pic>
        <p:nvPicPr>
          <p:cNvPr id="7172" name="Picture 4" descr="http://www.padfield.com/bible-times/roman-army/images/roman-army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0742" y="3847813"/>
            <a:ext cx="4833258" cy="2560320"/>
          </a:xfrm>
          <a:prstGeom prst="rect">
            <a:avLst/>
          </a:prstGeom>
          <a:noFill/>
        </p:spPr>
      </p:pic>
      <p:pic>
        <p:nvPicPr>
          <p:cNvPr id="7170" name="Picture 2" descr="http://upload.wikimedia.org/wikipedia/commons/5/53/Colosseum_in_Rome,_Italy_-_April_2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47813"/>
            <a:ext cx="4611190" cy="253747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8" name="Picture 7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8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5589240"/>
            <a:ext cx="8071872" cy="83099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GB" sz="2400" b="1" u="sng" dirty="0" smtClean="0"/>
              <a:t>Finished</a:t>
            </a:r>
            <a:r>
              <a:rPr lang="en-GB" sz="2400" dirty="0" smtClean="0"/>
              <a:t>?! Counterfactual History: If WW1 had never happened, would anything be different today?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330" t="34163" r="52751" b="34086"/>
          <a:stretch/>
        </p:blipFill>
        <p:spPr>
          <a:xfrm>
            <a:off x="-13992" y="1594923"/>
            <a:ext cx="3647728" cy="3994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450" t="4200" r="11408" b="66401"/>
          <a:stretch/>
        </p:blipFill>
        <p:spPr>
          <a:xfrm>
            <a:off x="-13992" y="0"/>
            <a:ext cx="9157992" cy="1594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1384" t="25839" r="16723" b="36336"/>
          <a:stretch/>
        </p:blipFill>
        <p:spPr>
          <a:xfrm>
            <a:off x="3746545" y="1920965"/>
            <a:ext cx="5178674" cy="29873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8" name="Picture 7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42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750" t="26563" r="25625" b="17968"/>
          <a:stretch/>
        </p:blipFill>
        <p:spPr>
          <a:xfrm rot="10800000">
            <a:off x="0" y="2000548"/>
            <a:ext cx="9144000" cy="4534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33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Learning Hexagon Starter Activity</a:t>
            </a:r>
            <a:endParaRPr lang="en-GB" sz="28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23220"/>
            <a:ext cx="914400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Add your key learning points from last lesson to the hexagons. Where the points come into contact, you must be able to justify how the points are </a:t>
            </a:r>
            <a:r>
              <a:rPr lang="en-US" b="1" u="sng" dirty="0" smtClean="0"/>
              <a:t>LINKED / CONNECTED.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 = Add at least 4 points &amp; </a:t>
            </a:r>
            <a:r>
              <a:rPr lang="en-US" b="1" i="1" u="sng" dirty="0" smtClean="0">
                <a:solidFill>
                  <a:srgbClr val="FF0000"/>
                </a:solidFill>
              </a:rPr>
              <a:t>describe</a:t>
            </a:r>
            <a:r>
              <a:rPr lang="en-US" b="1" dirty="0" smtClean="0">
                <a:solidFill>
                  <a:srgbClr val="FF0000"/>
                </a:solidFill>
              </a:rPr>
              <a:t> at least 2 connections.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B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Add at least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5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points &amp; </a:t>
            </a:r>
            <a:r>
              <a:rPr lang="en-US" b="1" i="1" u="sng" dirty="0">
                <a:solidFill>
                  <a:schemeClr val="accent6">
                    <a:lumMod val="75000"/>
                  </a:schemeClr>
                </a:solidFill>
              </a:rPr>
              <a:t>explain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3 at least connections.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A/A* = Add at least 6 points &amp; </a:t>
            </a:r>
            <a:r>
              <a:rPr lang="en-US" b="1" i="1" u="sng" dirty="0" err="1" smtClean="0">
                <a:solidFill>
                  <a:srgbClr val="00B050"/>
                </a:solidFill>
              </a:rPr>
              <a:t>analyse</a:t>
            </a:r>
            <a:r>
              <a:rPr lang="en-US" b="1" i="1" u="sng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at least 3 connections.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6096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www.historychappy.com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8" name="Picture 7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7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pic>
        <p:nvPicPr>
          <p:cNvPr id="26629" name="Picture 5" descr="32352-king-caratacus-taken-as-a-priso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8" y="307837"/>
            <a:ext cx="2647950" cy="5715000"/>
          </a:xfrm>
          <a:prstGeom prst="rect">
            <a:avLst/>
          </a:prstGeom>
          <a:noFill/>
        </p:spPr>
      </p:pic>
      <p:pic>
        <p:nvPicPr>
          <p:cNvPr id="26631" name="Picture 7" descr="1061337_f2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3013" y="366713"/>
            <a:ext cx="2820987" cy="5481638"/>
          </a:xfrm>
          <a:prstGeom prst="rect">
            <a:avLst/>
          </a:prstGeom>
          <a:noFill/>
        </p:spPr>
      </p:pic>
      <p:pic>
        <p:nvPicPr>
          <p:cNvPr id="26633" name="Picture 9" descr="638735vlcsnap-14804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908719"/>
            <a:ext cx="3648075" cy="1799555"/>
          </a:xfrm>
          <a:prstGeom prst="rect">
            <a:avLst/>
          </a:prstGeom>
          <a:noFill/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457200" y="3076574"/>
            <a:ext cx="8039100" cy="707886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/>
              <a:t>Who should have won? </a:t>
            </a:r>
            <a:r>
              <a:rPr lang="en-GB" sz="2000" dirty="0"/>
              <a:t>The Celts led by </a:t>
            </a:r>
            <a:r>
              <a:rPr lang="en-GB" sz="2000" dirty="0" err="1"/>
              <a:t>Caratacus</a:t>
            </a:r>
            <a:r>
              <a:rPr lang="en-GB" sz="2000" dirty="0"/>
              <a:t> or the Romans led by Emperor Claudius</a:t>
            </a:r>
            <a:r>
              <a:rPr lang="en-GB" sz="2000" dirty="0" smtClean="0"/>
              <a:t>? Justify your opinion by working towards your Level!</a:t>
            </a:r>
            <a:endParaRPr lang="en-GB" sz="2000" dirty="0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0" y="9471"/>
            <a:ext cx="233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u="sng"/>
              <a:t>Caratacus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6901884" y="0"/>
            <a:ext cx="233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u="sng" dirty="0"/>
              <a:t>Claudius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7950" y="188640"/>
            <a:ext cx="358023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Title: Boudicca</a:t>
            </a:r>
            <a:endParaRPr lang="en-GB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2" name="Picture 11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270743"/>
              </p:ext>
            </p:extLst>
          </p:nvPr>
        </p:nvGraphicFramePr>
        <p:xfrm>
          <a:off x="457200" y="3955561"/>
          <a:ext cx="72771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555"/>
                <a:gridCol w="633154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Level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Activity</a:t>
                      </a:r>
                      <a:endParaRPr lang="en-GB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4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aseline="0" dirty="0" smtClean="0"/>
                        <a:t>Describe your opinion.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5</a:t>
                      </a:r>
                      <a:endParaRPr lang="en-GB" sz="20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Explain your opinion</a:t>
                      </a:r>
                      <a:r>
                        <a:rPr lang="en-GB" sz="2000" baseline="0" dirty="0" smtClean="0"/>
                        <a:t> using evidence.</a:t>
                      </a:r>
                      <a:endParaRPr lang="en-GB" sz="20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6</a:t>
                      </a:r>
                      <a:endParaRPr lang="en-GB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Justify your</a:t>
                      </a:r>
                      <a:r>
                        <a:rPr lang="en-GB" sz="2000" baseline="0" dirty="0" smtClean="0"/>
                        <a:t> opinion using precise evidence to support your claim.</a:t>
                      </a:r>
                      <a:endParaRPr lang="en-GB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9370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32398" y="147965"/>
            <a:ext cx="5134739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Prior 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Learning Consolidation</a:t>
            </a:r>
          </a:p>
        </p:txBody>
      </p:sp>
      <p:pic>
        <p:nvPicPr>
          <p:cNvPr id="512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5396" y="864255"/>
            <a:ext cx="3918604" cy="393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0" y="856130"/>
            <a:ext cx="5689600" cy="4176713"/>
          </a:xfrm>
          <a:prstGeom prst="wedgeRoundRectCallout">
            <a:avLst>
              <a:gd name="adj1" fmla="val 60728"/>
              <a:gd name="adj2" fmla="val 10554"/>
              <a:gd name="adj3" fmla="val 16667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Discuss &amp; write down </a:t>
            </a:r>
            <a:r>
              <a:rPr lang="en-US" sz="2800" dirty="0">
                <a:solidFill>
                  <a:schemeClr val="tx1"/>
                </a:solidFill>
              </a:rPr>
              <a:t>the things that we </a:t>
            </a:r>
            <a:r>
              <a:rPr lang="en-US" sz="2800" dirty="0" smtClean="0">
                <a:solidFill>
                  <a:schemeClr val="tx1"/>
                </a:solidFill>
              </a:rPr>
              <a:t>learnt about last lesson, working towards your target grade:</a:t>
            </a:r>
          </a:p>
          <a:p>
            <a:pPr eaLnBrk="1" hangingPunct="1">
              <a:defRPr/>
            </a:pPr>
            <a:endParaRPr lang="en-US" sz="2800" dirty="0" smtClean="0">
              <a:solidFill>
                <a:schemeClr val="tx1"/>
              </a:solidFill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 The three contenders to be King in 1066.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 The events at the Battle of Stamford Bridge.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801676"/>
              </p:ext>
            </p:extLst>
          </p:nvPr>
        </p:nvGraphicFramePr>
        <p:xfrm>
          <a:off x="827584" y="4938713"/>
          <a:ext cx="7824291" cy="1355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2592288"/>
                <a:gridCol w="3287787"/>
              </a:tblGrid>
              <a:tr h="30869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Lv.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4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Lv.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5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Lv.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6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  <a:tr h="9899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at least 2 things.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Explain at least 3 things.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Explain at least 3 things then judge &amp; justify the</a:t>
                      </a:r>
                      <a:r>
                        <a:rPr lang="en-US" sz="1800" baseline="0" dirty="0" smtClean="0"/>
                        <a:t> most significant thing!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8" name="Picture 7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3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The Black Death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2696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Starter Activity: Let’s see what you already know about the Black Death!</a:t>
            </a:r>
            <a:endParaRPr lang="en-US" sz="2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2008" y="5688449"/>
            <a:ext cx="7903592" cy="70788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Level 7 Extension: Why do you think the Black Death had such a big impact? Justify your opinion with reasoning and evidence!</a:t>
            </a:r>
            <a:endParaRPr lang="en-GB" sz="20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883636"/>
              </p:ext>
            </p:extLst>
          </p:nvPr>
        </p:nvGraphicFramePr>
        <p:xfrm>
          <a:off x="179512" y="4543633"/>
          <a:ext cx="8784976" cy="1022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5492"/>
                <a:gridCol w="2745307"/>
                <a:gridCol w="3404177"/>
              </a:tblGrid>
              <a:tr h="27989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Lv. 4</a:t>
                      </a:r>
                      <a:endParaRPr lang="en-GB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Lv. 5</a:t>
                      </a:r>
                      <a:endParaRPr lang="en-GB" sz="1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Lv. 6</a:t>
                      </a:r>
                      <a:endParaRPr lang="en-GB" sz="16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68711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baseline="0" dirty="0" smtClean="0"/>
                        <a:t>Describe at least 2 things that you know.</a:t>
                      </a:r>
                      <a:endParaRPr lang="en-GB" sz="16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Explain at least 2 things that you know.</a:t>
                      </a:r>
                      <a:endParaRPr lang="en-GB" sz="1600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Explain at least 2 things that you know and how they can be </a:t>
                      </a:r>
                      <a:r>
                        <a:rPr lang="en-US" sz="1600" b="1" i="1" baseline="0" dirty="0" smtClean="0"/>
                        <a:t>LINKED.</a:t>
                      </a:r>
                      <a:endParaRPr lang="en-GB" sz="1600" b="1" i="1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1523693"/>
            <a:ext cx="2908044" cy="2921307"/>
          </a:xfrm>
          <a:prstGeom prst="rect">
            <a:avLst/>
          </a:prstGeom>
        </p:spPr>
      </p:pic>
      <p:pic>
        <p:nvPicPr>
          <p:cNvPr id="11" name="Picture 4" descr="http://fc09.deviantart.net/fs41/i/2009/031/7/0/sewer_rat_by_Nairee.jpg"/>
          <p:cNvPicPr>
            <a:picLocks noChangeAspect="1" noChangeArrowheads="1"/>
          </p:cNvPicPr>
          <p:nvPr/>
        </p:nvPicPr>
        <p:blipFill>
          <a:blip r:embed="rId3"/>
          <a:srcRect t="16280" b="11629"/>
          <a:stretch>
            <a:fillRect/>
          </a:stretch>
        </p:blipFill>
        <p:spPr bwMode="auto">
          <a:xfrm>
            <a:off x="3221946" y="1523692"/>
            <a:ext cx="2643188" cy="292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http://static.ddmcdn.com/gif/flea-1.jpg"/>
          <p:cNvPicPr>
            <a:picLocks noChangeAspect="1" noChangeArrowheads="1"/>
          </p:cNvPicPr>
          <p:nvPr/>
        </p:nvPicPr>
        <p:blipFill>
          <a:blip r:embed="rId4"/>
          <a:srcRect l="6921" t="11467" r="10001"/>
          <a:stretch>
            <a:fillRect/>
          </a:stretch>
        </p:blipFill>
        <p:spPr bwMode="auto">
          <a:xfrm>
            <a:off x="6084168" y="1523693"/>
            <a:ext cx="2859782" cy="292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2" name="Picture 11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62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Causes &amp; Impact of the Black Death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2696"/>
            <a:ext cx="914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Starter Activity: What can you remember from our last lesson about the Black Death?! Pick you Level and write your answer!</a:t>
            </a:r>
            <a:endParaRPr lang="en-US" sz="2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2008" y="5750004"/>
            <a:ext cx="7776592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Level 7 Extension: To what extent would the Black Death have been a disaster from England? Justify your opinion with reasoning and evidence!</a:t>
            </a:r>
            <a:endParaRPr lang="en-GB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603104"/>
              </p:ext>
            </p:extLst>
          </p:nvPr>
        </p:nvGraphicFramePr>
        <p:xfrm>
          <a:off x="107504" y="1901556"/>
          <a:ext cx="878497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664296"/>
                <a:gridCol w="4104456"/>
              </a:tblGrid>
              <a:tr h="27989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4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5</a:t>
                      </a:r>
                      <a:endParaRPr lang="en-GB" sz="20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6</a:t>
                      </a:r>
                      <a:endParaRPr lang="en-GB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68711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/>
                        <a:t>Describe at least 2 that you know.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Explain at least 3 things that you know.</a:t>
                      </a:r>
                      <a:endParaRPr lang="en-GB" sz="2000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Explain at least 3 things that you know and suggest how at least two of them can be </a:t>
                      </a:r>
                      <a:r>
                        <a:rPr lang="en-US" sz="2000" b="1" i="1" baseline="0" dirty="0" smtClean="0"/>
                        <a:t>LINKED.</a:t>
                      </a:r>
                      <a:endParaRPr lang="en-GB" sz="2000" b="1" i="1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3342545"/>
            <a:ext cx="4427984" cy="2387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3376547"/>
            <a:ext cx="4427984" cy="22847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0" name="Picture 9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7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iles.abovetopsecret.com/files/img/bg4eaac4ea.jpg"/>
          <p:cNvPicPr>
            <a:picLocks noChangeAspect="1" noChangeArrowheads="1"/>
          </p:cNvPicPr>
          <p:nvPr/>
        </p:nvPicPr>
        <p:blipFill>
          <a:blip r:embed="rId2" cstate="print">
            <a:lum bright="66000"/>
          </a:blip>
          <a:srcRect/>
          <a:stretch>
            <a:fillRect/>
          </a:stretch>
        </p:blipFill>
        <p:spPr bwMode="auto">
          <a:xfrm>
            <a:off x="0" y="-2218"/>
            <a:ext cx="9144000" cy="686021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18"/>
            <a:ext cx="8229600" cy="873224"/>
          </a:xfrm>
          <a:solidFill>
            <a:srgbClr val="FFFF00"/>
          </a:solidFill>
        </p:spPr>
        <p:txBody>
          <a:bodyPr/>
          <a:lstStyle/>
          <a:p>
            <a:r>
              <a:rPr lang="en-US" b="1" u="sng" dirty="0" smtClean="0"/>
              <a:t>Starter: Dreaded Topics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31876"/>
            <a:ext cx="61206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Imagine it’s exam day &amp; you open up</a:t>
            </a:r>
          </a:p>
          <a:p>
            <a:pPr>
              <a:buNone/>
            </a:pPr>
            <a:r>
              <a:rPr lang="en-US" sz="2800" dirty="0" smtClean="0"/>
              <a:t>the paper; what two topics would you</a:t>
            </a:r>
          </a:p>
          <a:p>
            <a:pPr>
              <a:buNone/>
            </a:pPr>
            <a:r>
              <a:rPr lang="en-US" sz="2800" b="1" i="1" u="sng" dirty="0" smtClean="0"/>
              <a:t>least</a:t>
            </a:r>
            <a:r>
              <a:rPr lang="en-US" sz="2800" dirty="0" smtClean="0"/>
              <a:t> like to see as a question</a:t>
            </a:r>
            <a:r>
              <a:rPr lang="en-US" sz="2800" dirty="0"/>
              <a:t> </a:t>
            </a:r>
            <a:r>
              <a:rPr lang="en-US" sz="2800" dirty="0" smtClean="0"/>
              <a:t>and why?!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2" descr="http://fc06.deviantart.net/fs71/f/2011/033/7/f/lenin_progress_poster_by_party9999999-d3459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2584" y="773832"/>
            <a:ext cx="2604649" cy="2348880"/>
          </a:xfrm>
          <a:prstGeom prst="rect">
            <a:avLst/>
          </a:prstGeom>
          <a:noFill/>
        </p:spPr>
      </p:pic>
      <p:sp>
        <p:nvSpPr>
          <p:cNvPr id="6" name="Rounded Rectangular Callout 5"/>
          <p:cNvSpPr/>
          <p:nvPr/>
        </p:nvSpPr>
        <p:spPr>
          <a:xfrm>
            <a:off x="1043608" y="3108609"/>
            <a:ext cx="7488832" cy="1222091"/>
          </a:xfrm>
          <a:prstGeom prst="wedgeRoundRectCallout">
            <a:avLst>
              <a:gd name="adj1" fmla="val 31407"/>
              <a:gd name="adj2" fmla="val -798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/>
              <a:t>I’m here to help ... Comrade! </a:t>
            </a:r>
            <a:endParaRPr lang="en-GB" sz="3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998889"/>
              </p:ext>
            </p:extLst>
          </p:nvPr>
        </p:nvGraphicFramePr>
        <p:xfrm>
          <a:off x="340560" y="4565596"/>
          <a:ext cx="8606673" cy="1226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8891"/>
                <a:gridCol w="2868891"/>
                <a:gridCol w="2868891"/>
              </a:tblGrid>
              <a:tr h="278095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Lv.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4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Lv.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5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Lv.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6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  <a:tr h="89176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Describe</a:t>
                      </a:r>
                      <a:r>
                        <a:rPr lang="en-US" sz="1600" baseline="0" dirty="0" smtClean="0"/>
                        <a:t> at least 2 topics you hope don’t come up &amp; state reasons why.</a:t>
                      </a:r>
                      <a:endParaRPr lang="en-GB" sz="1600" dirty="0"/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Explain at least 2 topics you hope don’t come up &amp; describe reasons why.</a:t>
                      </a:r>
                      <a:endParaRPr lang="en-GB" sz="1600" dirty="0" smtClean="0"/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Explain at least 3 topics you hope don’t come up &amp; </a:t>
                      </a:r>
                      <a:r>
                        <a:rPr lang="en-US" sz="1600" baseline="0" dirty="0" err="1" smtClean="0"/>
                        <a:t>analyse</a:t>
                      </a:r>
                      <a:r>
                        <a:rPr lang="en-US" sz="1600" baseline="0" dirty="0" smtClean="0"/>
                        <a:t> reasons why.</a:t>
                      </a:r>
                      <a:endParaRPr lang="en-GB" sz="1600" dirty="0" smtClean="0"/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45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2656"/>
            <a:ext cx="9144000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Henry VIII / 8</a:t>
            </a:r>
            <a:r>
              <a:rPr lang="en-US" sz="5400" b="1" baseline="300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40768"/>
            <a:ext cx="9144000" cy="95410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Activity: List everything you know about Henry VIII in your book. No detail is too small! 4 minutes.</a:t>
            </a:r>
            <a:endParaRPr lang="en-US" sz="28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		</a:t>
            </a:r>
            <a:r>
              <a:rPr lang="en-GB" dirty="0" smtClean="0">
                <a:solidFill>
                  <a:schemeClr val="tx1"/>
                </a:solidFill>
              </a:rPr>
              <a:t>	                                                                     Date: 18</a:t>
            </a:r>
            <a:r>
              <a:rPr lang="en-GB" baseline="30000" dirty="0" smtClean="0">
                <a:solidFill>
                  <a:schemeClr val="tx1"/>
                </a:solidFill>
              </a:rPr>
              <a:t>th</a:t>
            </a:r>
            <a:r>
              <a:rPr lang="en-GB" dirty="0" smtClean="0">
                <a:solidFill>
                  <a:schemeClr val="tx1"/>
                </a:solidFill>
              </a:rPr>
              <a:t> September 2014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4" name="Picture 13" descr="File:Henry-VIII-kingofengland 1491-1547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2483768" cy="320367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0" y="5198607"/>
            <a:ext cx="9144000" cy="707886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GB" sz="2000" b="1" u="sng" dirty="0" smtClean="0"/>
              <a:t>Growth </a:t>
            </a:r>
            <a:r>
              <a:rPr lang="en-GB" sz="2000" b="1" u="sng" dirty="0" err="1" smtClean="0"/>
              <a:t>Mindset</a:t>
            </a:r>
            <a:r>
              <a:rPr lang="en-GB" sz="2000" b="1" u="sng" dirty="0" smtClean="0"/>
              <a:t> Extension Activity</a:t>
            </a:r>
            <a:r>
              <a:rPr lang="en-GB" sz="2000" dirty="0" smtClean="0"/>
              <a:t>?! Write a sentence / paragraph to explain how Henry VIII might have been similar / different to Henry VII. Use examples if you can!</a:t>
            </a:r>
            <a:endParaRPr lang="en-GB" sz="20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2699792" y="2420888"/>
            <a:ext cx="6048672" cy="1152128"/>
          </a:xfrm>
          <a:prstGeom prst="wedgeRoundRectCallout">
            <a:avLst>
              <a:gd name="adj1" fmla="val -63786"/>
              <a:gd name="adj2" fmla="val -143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was born in England.</a:t>
            </a:r>
            <a:endParaRPr lang="en-GB" dirty="0"/>
          </a:p>
        </p:txBody>
      </p:sp>
      <p:sp>
        <p:nvSpPr>
          <p:cNvPr id="21" name="Rounded Rectangular Callout 20"/>
          <p:cNvSpPr/>
          <p:nvPr/>
        </p:nvSpPr>
        <p:spPr>
          <a:xfrm>
            <a:off x="2843808" y="3933056"/>
            <a:ext cx="6048672" cy="1152128"/>
          </a:xfrm>
          <a:prstGeom prst="wedgeRoundRectCallout">
            <a:avLst>
              <a:gd name="adj1" fmla="val -70265"/>
              <a:gd name="adj2" fmla="val -1403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Towards the very end of my life, I was covered in painful, pus-filled boils.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1" name="Picture 10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96" y="-315416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u="sng" dirty="0" smtClean="0"/>
              <a:t>Starter: Do you remember?!</a:t>
            </a:r>
            <a:endParaRPr lang="en-GB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18416" y="692696"/>
            <a:ext cx="8640960" cy="4941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259632" y="5805264"/>
            <a:ext cx="691276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You have 5 minutes. Be prepared to discuss!</a:t>
            </a:r>
            <a:endParaRPr lang="en-GB" sz="2800" dirty="0"/>
          </a:p>
        </p:txBody>
      </p:sp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2928509"/>
              </p:ext>
            </p:extLst>
          </p:nvPr>
        </p:nvGraphicFramePr>
        <p:xfrm>
          <a:off x="179512" y="3284984"/>
          <a:ext cx="874846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441"/>
                <a:gridCol w="7635023"/>
              </a:tblGrid>
              <a:tr h="336037"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Lv. 5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List</a:t>
                      </a:r>
                      <a:r>
                        <a:rPr lang="en-GB" sz="24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at least 3 things you can remember about Martin Luther / Protestants and Catholics.</a:t>
                      </a:r>
                      <a:endParaRPr lang="en-GB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latin typeface="+mn-lt"/>
                        </a:rPr>
                        <a:t>Lv. 6</a:t>
                      </a:r>
                      <a:endParaRPr lang="en-GB" sz="24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latin typeface="+mn-lt"/>
                        </a:rPr>
                        <a:t>Describe</a:t>
                      </a:r>
                      <a:r>
                        <a:rPr lang="en-GB" sz="2400" b="1" baseline="0" dirty="0" smtClean="0">
                          <a:latin typeface="+mn-lt"/>
                        </a:rPr>
                        <a:t> at least 2 things you learnt yesterday to your partner in a detailed sentence.</a:t>
                      </a:r>
                      <a:endParaRPr lang="en-GB" sz="24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r>
                        <a:rPr lang="en-GB" sz="2400" b="1" dirty="0" smtClean="0">
                          <a:latin typeface="+mn-lt"/>
                        </a:rPr>
                        <a:t>Lv. 7</a:t>
                      </a:r>
                      <a:endParaRPr lang="en-GB" sz="2400" b="1" dirty="0">
                        <a:latin typeface="+mn-lt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Judge and justify the main reason why their was a split between Protestants and Catholics.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 descr="http://upload.wikimedia.org/wikipedia/commons/2/25/Martin-Luther-1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50111"/>
            <a:ext cx="2023602" cy="259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20" y="643555"/>
            <a:ext cx="2885516" cy="24269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5816" y="1222211"/>
            <a:ext cx="2852364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Work through the differentiated activities below with a partner!</a:t>
            </a:r>
            <a:endParaRPr lang="en-GB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2" name="Picture 11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1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/>
              <a:t>Title: Dissolution of the Monasteries  </a:t>
            </a:r>
            <a:endParaRPr lang="en-GB" b="1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3347864" cy="5099824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2771800" y="1268760"/>
            <a:ext cx="6120680" cy="1800200"/>
          </a:xfrm>
          <a:prstGeom prst="wedgeRoundRectCallout">
            <a:avLst>
              <a:gd name="adj1" fmla="val -60049"/>
              <a:gd name="adj2" fmla="val 1057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If these are the </a:t>
            </a:r>
            <a:r>
              <a:rPr lang="en-US" sz="4000" b="1" i="1" u="sng" dirty="0" smtClean="0"/>
              <a:t>answers</a:t>
            </a:r>
            <a:r>
              <a:rPr lang="en-US" sz="4000" dirty="0" smtClean="0"/>
              <a:t>, what might the </a:t>
            </a:r>
            <a:r>
              <a:rPr lang="en-US" sz="4000" b="1" i="1" u="sng" dirty="0" smtClean="0"/>
              <a:t>questions </a:t>
            </a:r>
            <a:r>
              <a:rPr lang="en-US" sz="4000" dirty="0" smtClean="0"/>
              <a:t>be?! Write them down!</a:t>
            </a:r>
            <a:endParaRPr lang="en-GB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2843808" y="4005064"/>
            <a:ext cx="6048672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Jane Seymour, Martin Luther, Protestants, Beheaded, Pope, Henry VII, Elizabeth I.</a:t>
            </a:r>
            <a:endParaRPr lang="en-GB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2" name="Picture 11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3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/>
              <a:t>Title: Sources on Monastery Closures</a:t>
            </a:r>
            <a:endParaRPr lang="en-GB" b="1" u="sng" dirty="0"/>
          </a:p>
        </p:txBody>
      </p:sp>
      <p:pic>
        <p:nvPicPr>
          <p:cNvPr id="11266" name="Picture 2" descr="http://www.johndclare.net/KS3/images/2HenryVIII-dissolu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365995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4352652"/>
            <a:ext cx="9144000" cy="166199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This 19th century painting is of the dissolution of the monasteries.  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State whose side the artist was on. Lv. 5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FF6600"/>
                </a:solidFill>
              </a:rPr>
              <a:t>Support your decision with as much evidence from the picture as you can! Lv. 6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008000"/>
                </a:solidFill>
              </a:rPr>
              <a:t>Explain at least one addition you would have made if you were the artist, in order to make people think the way you do about monastery closures. Lv. 7</a:t>
            </a:r>
            <a:endParaRPr lang="en-GB" sz="20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6" name="Picture 5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8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 smtClean="0"/>
              <a:t>Title: Sources on Monastery Closures</a:t>
            </a:r>
            <a:endParaRPr lang="en-GB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539552" y="3032984"/>
            <a:ext cx="7920880" cy="341632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Write in your book: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2 Things you learnt last lesson.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1 Question that you have.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/>
          </a:p>
          <a:p>
            <a:r>
              <a:rPr lang="en-US" sz="3600" b="1" u="sng" dirty="0" smtClean="0"/>
              <a:t>Extension: </a:t>
            </a:r>
            <a:r>
              <a:rPr lang="en-US" sz="3600" dirty="0" smtClean="0"/>
              <a:t>Create a Question for your </a:t>
            </a:r>
            <a:r>
              <a:rPr lang="en-US" sz="3600" dirty="0" err="1" smtClean="0"/>
              <a:t>neighbour</a:t>
            </a:r>
            <a:r>
              <a:rPr lang="en-US" sz="3600" dirty="0" smtClean="0"/>
              <a:t> about our work last lesson!</a:t>
            </a:r>
            <a:endParaRPr lang="en-GB" sz="3600" dirty="0"/>
          </a:p>
        </p:txBody>
      </p:sp>
      <p:pic>
        <p:nvPicPr>
          <p:cNvPr id="9" name="yui_3_5_1_5_1413030619619_752" descr="http://www.fotosimagenes.org/imagenes/thomas-cromwell-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508104" y="858418"/>
            <a:ext cx="2967692" cy="287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3" y="843079"/>
            <a:ext cx="5199940" cy="2205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1" name="Picture 10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7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1071563" y="571500"/>
            <a:ext cx="6929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48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7" name="Picture 7" descr="http://images.wikia.com/logopedia/images/8/8c/The_Simps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3025"/>
            <a:ext cx="50292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http://www.toyark.com/news/attach/2/3/1/8/simpsons-logo-toy_12250302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73238"/>
            <a:ext cx="33115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5940425" y="4352926"/>
            <a:ext cx="2447925" cy="1800225"/>
          </a:xfrm>
          <a:prstGeom prst="wedgeRoundRectCallout">
            <a:avLst>
              <a:gd name="adj1" fmla="val -83542"/>
              <a:gd name="adj2" fmla="val -51418"/>
              <a:gd name="adj3" fmla="val 16667"/>
            </a:avLst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GB" b="1" dirty="0">
                <a:solidFill>
                  <a:schemeClr val="tx1"/>
                </a:solidFill>
              </a:rPr>
              <a:t>Say lots!</a:t>
            </a:r>
          </a:p>
          <a:p>
            <a:pPr eaLnBrk="1" hangingPunct="1">
              <a:defRPr/>
            </a:pPr>
            <a:endParaRPr lang="en-GB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GB" b="1" dirty="0">
                <a:solidFill>
                  <a:schemeClr val="tx1"/>
                </a:solidFill>
              </a:rPr>
              <a:t>Use long words!</a:t>
            </a:r>
            <a:endParaRPr lang="en-GB" b="1" dirty="0"/>
          </a:p>
          <a:p>
            <a:pPr eaLnBrk="1" hangingPunct="1">
              <a:defRPr/>
            </a:pPr>
            <a:endParaRPr lang="en-GB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GB" b="1" dirty="0">
                <a:solidFill>
                  <a:schemeClr val="tx1"/>
                </a:solidFill>
              </a:rPr>
              <a:t>Go into detail! 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50825" y="1412875"/>
            <a:ext cx="2665413" cy="2303463"/>
          </a:xfrm>
          <a:prstGeom prst="wedgeRoundRectCallout">
            <a:avLst>
              <a:gd name="adj1" fmla="val 82982"/>
              <a:gd name="adj2" fmla="val 26828"/>
              <a:gd name="adj3" fmla="val 16667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GB" sz="1800" b="1" dirty="0" smtClean="0"/>
          </a:p>
          <a:p>
            <a:pPr eaLnBrk="1" hangingPunct="1">
              <a:defRPr/>
            </a:pPr>
            <a:r>
              <a:rPr lang="en-GB" sz="1800" b="1" dirty="0" smtClean="0"/>
              <a:t>Use short words only – No full sentences!</a:t>
            </a:r>
          </a:p>
          <a:p>
            <a:pPr eaLnBrk="1" hangingPunct="1">
              <a:defRPr/>
            </a:pPr>
            <a:endParaRPr lang="en-GB" sz="1800" b="1" dirty="0" smtClean="0"/>
          </a:p>
          <a:p>
            <a:pPr eaLnBrk="1" hangingPunct="1">
              <a:defRPr/>
            </a:pPr>
            <a:r>
              <a:rPr lang="en-GB" sz="1800" b="1" dirty="0" smtClean="0"/>
              <a:t>Keep it very simple!</a:t>
            </a:r>
          </a:p>
          <a:p>
            <a:pPr eaLnBrk="1" hangingPunct="1">
              <a:defRPr/>
            </a:pPr>
            <a:endParaRPr lang="en-GB" sz="1800" b="1" dirty="0" smtClean="0"/>
          </a:p>
          <a:p>
            <a:pPr eaLnBrk="1" hangingPunct="1">
              <a:defRPr/>
            </a:pPr>
            <a:r>
              <a:rPr lang="en-GB" sz="1800" b="1" dirty="0" smtClean="0"/>
              <a:t>Say </a:t>
            </a:r>
            <a:r>
              <a:rPr lang="ja-JP" altLang="en-GB" sz="1800" b="1" dirty="0" smtClean="0"/>
              <a:t>‘</a:t>
            </a:r>
            <a:r>
              <a:rPr lang="en-GB" altLang="ja-JP" sz="1800" b="1" dirty="0" err="1" smtClean="0"/>
              <a:t>Errrr</a:t>
            </a:r>
            <a:r>
              <a:rPr lang="ja-JP" altLang="en-GB" sz="1800" b="1" dirty="0" smtClean="0"/>
              <a:t>’</a:t>
            </a:r>
            <a:r>
              <a:rPr lang="en-GB" altLang="ja-JP" sz="1800" b="1" dirty="0" smtClean="0"/>
              <a:t> lots!</a:t>
            </a:r>
            <a:endParaRPr lang="en-GB" sz="1800" b="1" dirty="0" smtClean="0"/>
          </a:p>
        </p:txBody>
      </p:sp>
      <p:sp>
        <p:nvSpPr>
          <p:cNvPr id="9" name="Rounded Rectangular Callout 8"/>
          <p:cNvSpPr/>
          <p:nvPr/>
        </p:nvSpPr>
        <p:spPr>
          <a:xfrm>
            <a:off x="3132138" y="5000922"/>
            <a:ext cx="2447925" cy="1395413"/>
          </a:xfrm>
          <a:prstGeom prst="wedgeRoundRectCallout">
            <a:avLst>
              <a:gd name="adj1" fmla="val 10159"/>
              <a:gd name="adj2" fmla="val -126857"/>
              <a:gd name="adj3" fmla="val 16667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GB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GB" b="1" dirty="0">
                <a:solidFill>
                  <a:schemeClr val="tx1"/>
                </a:solidFill>
              </a:rPr>
              <a:t>You cannot use words!</a:t>
            </a:r>
          </a:p>
          <a:p>
            <a:pPr eaLnBrk="1" hangingPunct="1">
              <a:defRPr/>
            </a:pPr>
            <a:endParaRPr lang="en-GB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GB" b="1" dirty="0">
                <a:solidFill>
                  <a:schemeClr val="tx1"/>
                </a:solidFill>
              </a:rPr>
              <a:t>Acting only!</a:t>
            </a:r>
          </a:p>
          <a:p>
            <a:pPr algn="ctr" eaLnBrk="1" hangingPunct="1">
              <a:defRPr/>
            </a:pPr>
            <a:endParaRPr lang="en-GB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36538" y="3981450"/>
            <a:ext cx="2447925" cy="2303463"/>
          </a:xfrm>
          <a:prstGeom prst="wedgeRoundRectCallout">
            <a:avLst>
              <a:gd name="adj1" fmla="val 102307"/>
              <a:gd name="adj2" fmla="val -35970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GB" b="1" dirty="0">
                <a:solidFill>
                  <a:schemeClr val="tx1"/>
                </a:solidFill>
              </a:rPr>
              <a:t>Deliberately get things wrong to trick </a:t>
            </a:r>
            <a:r>
              <a:rPr lang="en-GB" b="1" dirty="0" smtClean="0">
                <a:solidFill>
                  <a:schemeClr val="tx1"/>
                </a:solidFill>
              </a:rPr>
              <a:t>us</a:t>
            </a:r>
            <a:r>
              <a:rPr lang="en-GB" b="1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defRPr/>
            </a:pPr>
            <a:endParaRPr lang="en-GB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n-GB" b="1" dirty="0">
                <a:solidFill>
                  <a:schemeClr val="tx1"/>
                </a:solidFill>
              </a:rPr>
              <a:t>Lets see if we spot your mistakes!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477000" y="1882775"/>
            <a:ext cx="2447925" cy="2305050"/>
          </a:xfrm>
          <a:prstGeom prst="wedgeRoundRectCallout">
            <a:avLst>
              <a:gd name="adj1" fmla="val -92753"/>
              <a:gd name="adj2" fmla="val 2099"/>
              <a:gd name="adj3" fmla="val 16667"/>
            </a:avLst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GB" b="1" dirty="0">
                <a:solidFill>
                  <a:schemeClr val="tx1"/>
                </a:solidFill>
              </a:rPr>
              <a:t>Explain everything as simply and clearly as possible.</a:t>
            </a:r>
          </a:p>
        </p:txBody>
      </p:sp>
      <p:sp>
        <p:nvSpPr>
          <p:cNvPr id="11274" name="TextBox 1"/>
          <p:cNvSpPr txBox="1">
            <a:spLocks noChangeArrowheads="1"/>
          </p:cNvSpPr>
          <p:nvPr/>
        </p:nvSpPr>
        <p:spPr bwMode="auto">
          <a:xfrm>
            <a:off x="5130800" y="66675"/>
            <a:ext cx="3794125" cy="15700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dirty="0"/>
              <a:t>Discuss what we learned </a:t>
            </a:r>
            <a:r>
              <a:rPr lang="en-US" sz="2400" dirty="0" smtClean="0"/>
              <a:t>last </a:t>
            </a:r>
            <a:r>
              <a:rPr lang="en-US" sz="2400" dirty="0"/>
              <a:t>lesson with a </a:t>
            </a:r>
            <a:r>
              <a:rPr lang="en-US" sz="2400" dirty="0" smtClean="0"/>
              <a:t>partner, </a:t>
            </a:r>
            <a:r>
              <a:rPr lang="en-US" sz="2400" dirty="0"/>
              <a:t>taking the role of one of the Simpsons characters!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4" name="Picture 13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9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8987" y="5174884"/>
            <a:ext cx="849355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A/A* Extension: To what extent would it be fair to say that ‘the US response to the invasion of Afghanistan was little more than that of 1956 and 1968’ ? Justify your opinion!</a:t>
            </a:r>
            <a:endParaRPr lang="en-GB" sz="2000" dirty="0"/>
          </a:p>
        </p:txBody>
      </p:sp>
      <p:pic>
        <p:nvPicPr>
          <p:cNvPr id="11" name="Picture 2" descr="http://myparenthetical.com/wp-content/uploads/2013/10/twitter-logo-bird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586" y="-152534"/>
            <a:ext cx="1219414" cy="138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13213812"/>
              </p:ext>
            </p:extLst>
          </p:nvPr>
        </p:nvGraphicFramePr>
        <p:xfrm>
          <a:off x="188646" y="814201"/>
          <a:ext cx="8754231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8077"/>
                <a:gridCol w="2918077"/>
                <a:gridCol w="291807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Causes</a:t>
                      </a:r>
                      <a:r>
                        <a:rPr lang="en-US" sz="1600" baseline="0" dirty="0" smtClean="0"/>
                        <a:t> of the Soviet Invasion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Events</a:t>
                      </a:r>
                      <a:r>
                        <a:rPr lang="en-US" sz="1600" baseline="0" dirty="0" smtClean="0"/>
                        <a:t> of the Soviet Invasion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Consequences</a:t>
                      </a:r>
                      <a:r>
                        <a:rPr lang="en-US" sz="1600" baseline="0" dirty="0" smtClean="0"/>
                        <a:t> of the Soviet Invasion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B050"/>
                          </a:solidFill>
                        </a:rPr>
                        <a:t>A/A*</a:t>
                      </a:r>
                      <a:r>
                        <a:rPr lang="en-GB" sz="1800" b="1" baseline="0" dirty="0" smtClean="0">
                          <a:solidFill>
                            <a:srgbClr val="00B050"/>
                          </a:solidFill>
                        </a:rPr>
                        <a:t> = Analyse at least two causes in precise detail.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00B050"/>
                          </a:solidFill>
                        </a:rPr>
                        <a:t>Link the causes.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00B050"/>
                          </a:solidFill>
                        </a:rPr>
                        <a:t>Judge &amp; justify which is most significant.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FF6600"/>
                          </a:solidFill>
                        </a:rPr>
                        <a:t>B = Explain at least two causes in detail.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FF6600"/>
                          </a:solidFill>
                        </a:rPr>
                        <a:t>Link the causes.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FF6600"/>
                          </a:solidFill>
                        </a:rPr>
                        <a:t>Judge &amp; justify which is most significant.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</a:rPr>
                        <a:t>C = Describe at least two causes. Link the causes.</a:t>
                      </a:r>
                    </a:p>
                    <a:p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B050"/>
                          </a:solidFill>
                        </a:rPr>
                        <a:t>A/A*</a:t>
                      </a:r>
                      <a:r>
                        <a:rPr lang="en-GB" sz="1800" b="1" baseline="0" dirty="0" smtClean="0">
                          <a:solidFill>
                            <a:srgbClr val="00B050"/>
                          </a:solidFill>
                        </a:rPr>
                        <a:t> = Analyse at least two events in precise detail.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00B050"/>
                          </a:solidFill>
                        </a:rPr>
                        <a:t>Link the events.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00B050"/>
                          </a:solidFill>
                        </a:rPr>
                        <a:t>Judge &amp; justify which is most significant.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FF6600"/>
                          </a:solidFill>
                        </a:rPr>
                        <a:t>B = Explain at least two events in detail.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FF6600"/>
                          </a:solidFill>
                        </a:rPr>
                        <a:t>Link the events.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FF6600"/>
                          </a:solidFill>
                        </a:rPr>
                        <a:t>Judge &amp; justify which is most significant.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</a:rPr>
                        <a:t>C = Describe at least two events. Link the events.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rgbClr val="00B050"/>
                          </a:solidFill>
                        </a:rPr>
                        <a:t>A/A*</a:t>
                      </a:r>
                      <a:r>
                        <a:rPr lang="en-GB" sz="1800" b="1" baseline="0" dirty="0" smtClean="0">
                          <a:solidFill>
                            <a:srgbClr val="00B050"/>
                          </a:solidFill>
                        </a:rPr>
                        <a:t> = Analyse at least three effects in precise detail.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00B050"/>
                          </a:solidFill>
                        </a:rPr>
                        <a:t>Link the effects.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00B050"/>
                          </a:solidFill>
                        </a:rPr>
                        <a:t>Judge &amp; justify which is most significant.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FF6600"/>
                          </a:solidFill>
                        </a:rPr>
                        <a:t>B = Explain at least two effects in detail.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FF6600"/>
                          </a:solidFill>
                        </a:rPr>
                        <a:t>Link the effects.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FF6600"/>
                          </a:solidFill>
                        </a:rPr>
                        <a:t>Judge &amp; justify which is most significant.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rgbClr val="FF0000"/>
                          </a:solidFill>
                        </a:rPr>
                        <a:t>C = Describe at least two effects. Link the effects.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109271" y="27850"/>
            <a:ext cx="6912983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Soviet invasion of Afghanistan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8" name="Picture 7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" y="1268413"/>
            <a:ext cx="3492500" cy="4524375"/>
          </a:xfrm>
        </p:spPr>
      </p:pic>
      <p:sp>
        <p:nvSpPr>
          <p:cNvPr id="3075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/>
            <a:r>
              <a:rPr lang="en-GB" sz="4400" b="1" u="sng">
                <a:solidFill>
                  <a:schemeClr val="tx1"/>
                </a:solidFill>
              </a:rPr>
              <a:t>Title: Mary Queen of Scots </a:t>
            </a:r>
          </a:p>
        </p:txBody>
      </p:sp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3695700" y="1268413"/>
            <a:ext cx="5183188" cy="1754187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sz="3600">
                <a:solidFill>
                  <a:schemeClr val="tx1"/>
                </a:solidFill>
                <a:latin typeface="Segoe UI" charset="0"/>
                <a:cs typeface="Segoe UI" charset="0"/>
              </a:rPr>
              <a:t>What do you know about Mary Queen of Scots?!</a:t>
            </a:r>
            <a:endParaRPr lang="en-GB" sz="3600">
              <a:solidFill>
                <a:schemeClr val="tx1"/>
              </a:solidFill>
              <a:latin typeface="Segoe UI" charset="0"/>
              <a:cs typeface="Segoe UI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122628"/>
              </p:ext>
            </p:extLst>
          </p:nvPr>
        </p:nvGraphicFramePr>
        <p:xfrm>
          <a:off x="3695700" y="2979738"/>
          <a:ext cx="5183188" cy="274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848"/>
                <a:gridCol w="4522340"/>
              </a:tblGrid>
              <a:tr h="407554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Lv.</a:t>
                      </a:r>
                      <a:endParaRPr lang="en-GB" sz="2400" dirty="0"/>
                    </a:p>
                  </a:txBody>
                  <a:tcPr marL="91416" marR="91416" marT="45711" marB="4571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Activity</a:t>
                      </a:r>
                      <a:endParaRPr lang="en-GB" sz="2400" dirty="0"/>
                    </a:p>
                  </a:txBody>
                  <a:tcPr marL="91416" marR="91416" marT="45711" marB="45711"/>
                </a:tc>
              </a:tr>
              <a:tr h="73354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endParaRPr lang="en-GB" sz="2400" dirty="0"/>
                    </a:p>
                  </a:txBody>
                  <a:tcPr marL="91416" marR="91416" marT="45711" marB="4571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State as</a:t>
                      </a:r>
                      <a:r>
                        <a:rPr lang="en-US" sz="2400" baseline="0" dirty="0" smtClean="0"/>
                        <a:t> many things as you can.</a:t>
                      </a:r>
                      <a:endParaRPr lang="en-GB" sz="2400" dirty="0"/>
                    </a:p>
                  </a:txBody>
                  <a:tcPr marL="91416" marR="91416" marT="45711" marB="45711">
                    <a:solidFill>
                      <a:srgbClr val="FF0000"/>
                    </a:solidFill>
                  </a:tcPr>
                </a:tc>
              </a:tr>
              <a:tr h="73361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</a:t>
                      </a:r>
                      <a:endParaRPr lang="en-GB" sz="2400" dirty="0"/>
                    </a:p>
                  </a:txBody>
                  <a:tcPr marL="91416" marR="91416" marT="45711" marB="4571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Describe as many things as you can.</a:t>
                      </a:r>
                      <a:endParaRPr lang="en-GB" sz="2400" dirty="0"/>
                    </a:p>
                  </a:txBody>
                  <a:tcPr marL="91416" marR="91416" marT="45711" marB="45711">
                    <a:solidFill>
                      <a:srgbClr val="FFC000"/>
                    </a:solidFill>
                  </a:tcPr>
                </a:tc>
              </a:tr>
              <a:tr h="73354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</a:t>
                      </a:r>
                      <a:endParaRPr lang="en-GB" sz="2400" dirty="0"/>
                    </a:p>
                  </a:txBody>
                  <a:tcPr marL="91416" marR="91416" marT="45711" marB="45711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Explain as</a:t>
                      </a:r>
                      <a:r>
                        <a:rPr lang="en-US" sz="2400" baseline="0" dirty="0" smtClean="0"/>
                        <a:t> any things as you can.</a:t>
                      </a:r>
                      <a:endParaRPr lang="en-GB" sz="2400" dirty="0"/>
                    </a:p>
                  </a:txBody>
                  <a:tcPr marL="91416" marR="91416" marT="45711" marB="45711"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3094" name="TextBox 8"/>
          <p:cNvSpPr txBox="1">
            <a:spLocks noChangeArrowheads="1"/>
          </p:cNvSpPr>
          <p:nvPr/>
        </p:nvSpPr>
        <p:spPr bwMode="auto">
          <a:xfrm>
            <a:off x="127000" y="5792788"/>
            <a:ext cx="7505700" cy="58477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marL="742950" indent="-285750">
              <a:defRPr sz="28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defRPr sz="24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eaLnBrk="0" hangingPunct="0"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eaLnBrk="0" hangingPunct="0"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eaLnBrk="0" hangingPunct="0"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eaLnBrk="0" hangingPunct="0">
              <a:defRPr sz="2000"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sz="1600" b="1" u="sng">
                <a:solidFill>
                  <a:schemeClr val="tx1"/>
                </a:solidFill>
                <a:latin typeface="Segoe UI Symbol" charset="0"/>
                <a:cs typeface="Segoe UI Symbol" charset="0"/>
              </a:rPr>
              <a:t>Finished?! </a:t>
            </a:r>
            <a:r>
              <a:rPr lang="en-US" sz="1600">
                <a:solidFill>
                  <a:schemeClr val="tx1"/>
                </a:solidFill>
                <a:latin typeface="Segoe UI Symbol" charset="0"/>
                <a:cs typeface="Segoe UI Symbol" charset="0"/>
              </a:rPr>
              <a:t>Then describe her relationship with Elizabeth I … in a drawing, caption or logo!</a:t>
            </a:r>
            <a:endParaRPr lang="en-GB" sz="1600">
              <a:solidFill>
                <a:schemeClr val="tx1"/>
              </a:solidFill>
              <a:latin typeface="Segoe UI Symbol" charset="0"/>
              <a:cs typeface="Segoe UI Symbo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0" name="Picture 9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07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GB" sz="4000" b="1" u="sng" dirty="0">
                <a:solidFill>
                  <a:schemeClr val="tx1"/>
                </a:solidFill>
                <a:latin typeface="Arial" charset="0"/>
              </a:rPr>
              <a:t>Title</a:t>
            </a:r>
            <a:r>
              <a:rPr lang="en-GB" sz="4000" b="1" u="sng" dirty="0" smtClean="0">
                <a:solidFill>
                  <a:schemeClr val="tx1"/>
                </a:solidFill>
                <a:latin typeface="Arial" charset="0"/>
              </a:rPr>
              <a:t>: Was King Phillip II unlucky?!</a:t>
            </a:r>
            <a:endParaRPr lang="en-GB" sz="4000" b="1" u="sng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320488" y="1349094"/>
            <a:ext cx="5183188" cy="1754326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dirty="0" smtClean="0">
                <a:solidFill>
                  <a:schemeClr val="tx1"/>
                </a:solidFill>
                <a:latin typeface="Segoe UI" pitchFamily="34" charset="0"/>
                <a:cs typeface="Segoe UI" pitchFamily="34" charset="0"/>
              </a:rPr>
              <a:t>Why might King Phillip have been annoyed with England?!</a:t>
            </a:r>
            <a:endParaRPr lang="en-GB" sz="3600" dirty="0">
              <a:solidFill>
                <a:schemeClr val="tx1"/>
              </a:solidFill>
              <a:latin typeface="Segoe UI" pitchFamily="34" charset="0"/>
              <a:cs typeface="Segoe UI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7041" y="3262126"/>
          <a:ext cx="518457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025"/>
                <a:gridCol w="452355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Lv.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Activity</a:t>
                      </a:r>
                      <a:endParaRPr lang="en-GB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endParaRPr lang="en-GB" sz="2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State as</a:t>
                      </a:r>
                      <a:r>
                        <a:rPr lang="en-US" sz="2400" baseline="0" dirty="0" smtClean="0"/>
                        <a:t> many things as you can.</a:t>
                      </a:r>
                      <a:endParaRPr lang="en-GB" sz="2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</a:t>
                      </a:r>
                      <a:endParaRPr lang="en-GB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Describe as many things as you can.</a:t>
                      </a:r>
                      <a:endParaRPr lang="en-GB" sz="2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</a:t>
                      </a:r>
                      <a:endParaRPr lang="en-GB" sz="24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Explain as</a:t>
                      </a:r>
                      <a:r>
                        <a:rPr lang="en-US" sz="2400" baseline="0" dirty="0" smtClean="0"/>
                        <a:t> any things as you can.</a:t>
                      </a:r>
                      <a:endParaRPr lang="en-GB" sz="2400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3094" name="TextBox 8"/>
          <p:cNvSpPr txBox="1">
            <a:spLocks noChangeArrowheads="1"/>
          </p:cNvSpPr>
          <p:nvPr/>
        </p:nvSpPr>
        <p:spPr bwMode="auto">
          <a:xfrm>
            <a:off x="0" y="5517871"/>
            <a:ext cx="8071872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chemeClr val="tx1"/>
                </a:solidFill>
                <a:latin typeface="Segoe UI Symbol" pitchFamily="34" charset="0"/>
                <a:ea typeface="Segoe UI Symbol" pitchFamily="34" charset="0"/>
                <a:cs typeface="Segoe UI Symbol" pitchFamily="34" charset="0"/>
              </a:rPr>
              <a:t>Finished?! </a:t>
            </a:r>
            <a:r>
              <a:rPr lang="en-US" b="1" dirty="0" smtClean="0">
                <a:latin typeface="Segoe UI Symbol" pitchFamily="34" charset="0"/>
                <a:ea typeface="Segoe UI Symbol" pitchFamily="34" charset="0"/>
                <a:cs typeface="Segoe UI Symbol" pitchFamily="34" charset="0"/>
              </a:rPr>
              <a:t> Judge &amp; justify how annoyed he might have been with England out of 10, 0 = Happy, 10 = Furious. Then justify your answer!</a:t>
            </a:r>
            <a:endParaRPr lang="en-GB" b="1" dirty="0">
              <a:solidFill>
                <a:schemeClr val="tx1"/>
              </a:solidFill>
              <a:latin typeface="Segoe UI Symbol" pitchFamily="34" charset="0"/>
              <a:ea typeface="Segoe UI Symbol" pitchFamily="34" charset="0"/>
              <a:cs typeface="Segoe UI Symbol" pitchFamily="34" charset="0"/>
            </a:endParaRPr>
          </a:p>
        </p:txBody>
      </p:sp>
      <p:pic>
        <p:nvPicPr>
          <p:cNvPr id="1026" name="Picture 2" descr="http://upload.wikimedia.org/wikipedia/commons/1/14/Philip_II,_King_of_Spain_from_N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620871" y="1183341"/>
            <a:ext cx="3523128" cy="431837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0" name="Picture 9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0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634082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600" b="1" u="sng" dirty="0" smtClean="0"/>
              <a:t>Starter; Civil War Ranking Table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298" y="5377074"/>
            <a:ext cx="8568952" cy="83099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Level 7/8 Extension Activity: If you were Charles I, what one thing would you have done differently &amp; why?!?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618" t="16461" r="9909" b="10599"/>
          <a:stretch/>
        </p:blipFill>
        <p:spPr>
          <a:xfrm>
            <a:off x="0" y="476672"/>
            <a:ext cx="9180512" cy="44671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256" y="4649762"/>
            <a:ext cx="868999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Rank the reasons why Civil War started in order of significance! Think: </a:t>
            </a:r>
            <a:r>
              <a:rPr lang="en-US" b="1" dirty="0"/>
              <a:t>L</a:t>
            </a:r>
            <a:r>
              <a:rPr lang="en-US" b="1" dirty="0" smtClean="0"/>
              <a:t>ong </a:t>
            </a:r>
            <a:r>
              <a:rPr lang="en-US" b="1" dirty="0"/>
              <a:t>T</a:t>
            </a:r>
            <a:r>
              <a:rPr lang="en-US" b="1" dirty="0" smtClean="0"/>
              <a:t>erm vs. Short Term, Historical Significance, Evidence, Reasoning.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39952" y="1464251"/>
            <a:ext cx="4752528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008000"/>
                </a:solidFill>
              </a:rPr>
              <a:t>Lv. 7= Evaluate at least 2 factors that support your opinion.</a:t>
            </a:r>
          </a:p>
          <a:p>
            <a:r>
              <a:rPr lang="en-US" sz="2700" dirty="0" smtClean="0">
                <a:solidFill>
                  <a:srgbClr val="FF6600"/>
                </a:solidFill>
              </a:rPr>
              <a:t>Lv. 6 = </a:t>
            </a:r>
            <a:r>
              <a:rPr lang="en-US" sz="2700" dirty="0" err="1" smtClean="0">
                <a:solidFill>
                  <a:srgbClr val="FF6600"/>
                </a:solidFill>
              </a:rPr>
              <a:t>Analyse</a:t>
            </a:r>
            <a:r>
              <a:rPr lang="en-US" sz="2700" dirty="0" smtClean="0">
                <a:solidFill>
                  <a:srgbClr val="FF6600"/>
                </a:solidFill>
              </a:rPr>
              <a:t> at least 1 factor that supports your opinion.</a:t>
            </a:r>
          </a:p>
          <a:p>
            <a:r>
              <a:rPr lang="en-US" sz="2700" dirty="0" smtClean="0">
                <a:solidFill>
                  <a:srgbClr val="FF0000"/>
                </a:solidFill>
              </a:rPr>
              <a:t>Lv. 5 = Explain at least least 1 point that supports your opinion.</a:t>
            </a:r>
            <a:endParaRPr lang="en-GB" sz="27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1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90773"/>
            <a:ext cx="4132017" cy="2663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74049"/>
            <a:ext cx="4392488" cy="2700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32656"/>
            <a:ext cx="9144000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Tudor 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40768"/>
            <a:ext cx="914400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Activity: 1) Title &amp; stick in L.O’s.</a:t>
            </a:r>
          </a:p>
          <a:p>
            <a:r>
              <a:rPr lang="en-US" sz="2800" b="1" dirty="0" smtClean="0"/>
              <a:t>2) What do you think these Tudor sports are?! Explain your answers.</a:t>
            </a:r>
            <a:endParaRPr lang="en-US" sz="28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		</a:t>
            </a:r>
            <a:r>
              <a:rPr lang="en-GB" dirty="0" smtClean="0">
                <a:solidFill>
                  <a:schemeClr val="tx1"/>
                </a:solidFill>
              </a:rPr>
              <a:t>	                                                                     Date: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284440"/>
            <a:ext cx="9144000" cy="83099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Level 7 Extension: </a:t>
            </a:r>
            <a:r>
              <a:rPr lang="en-US" sz="2400" dirty="0" err="1" smtClean="0"/>
              <a:t>Analyse</a:t>
            </a:r>
            <a:r>
              <a:rPr lang="en-US" sz="2400" dirty="0" smtClean="0"/>
              <a:t> the similarities and differences between how people might have enjoyed themselves in Tudor times &amp; in 2015.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2" name="Picture 11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5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2656"/>
            <a:ext cx="9144000" cy="92333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More Tudor Torture!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40768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Starter Activity: Attempt the activity below!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		</a:t>
            </a:r>
            <a:r>
              <a:rPr lang="en-GB" dirty="0" smtClean="0">
                <a:solidFill>
                  <a:schemeClr val="tx1"/>
                </a:solidFill>
              </a:rPr>
              <a:t>	                                                                     Date: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277239"/>
            <a:ext cx="6660232" cy="83099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Level 7 Extension: Explain why torture was often used in place of spies.</a:t>
            </a:r>
            <a:endParaRPr lang="en-GB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5" r="13817"/>
          <a:stretch/>
        </p:blipFill>
        <p:spPr>
          <a:xfrm>
            <a:off x="6876255" y="4347734"/>
            <a:ext cx="2283959" cy="2001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5" y="2801731"/>
            <a:ext cx="2284087" cy="20092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90" y="1196752"/>
            <a:ext cx="2282221" cy="2218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8763" y="4610376"/>
            <a:ext cx="971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Scottish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Boot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2787737"/>
            <a:ext cx="971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Rack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6216" y="1493921"/>
            <a:ext cx="971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Juda</a:t>
            </a:r>
            <a:r>
              <a:rPr lang="en-US" dirty="0" smtClean="0">
                <a:solidFill>
                  <a:srgbClr val="0070C0"/>
                </a:solidFill>
              </a:rPr>
              <a:t> Cradle</a:t>
            </a:r>
            <a:endParaRPr lang="en-GB" dirty="0">
              <a:solidFill>
                <a:srgbClr val="0070C0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48878"/>
              </p:ext>
            </p:extLst>
          </p:nvPr>
        </p:nvGraphicFramePr>
        <p:xfrm>
          <a:off x="323528" y="2075644"/>
          <a:ext cx="5760640" cy="3169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800200"/>
                <a:gridCol w="2232248"/>
              </a:tblGrid>
              <a:tr h="124625"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Lv. 5</a:t>
                      </a:r>
                      <a:endParaRPr lang="en-GB" sz="2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Lv. 6</a:t>
                      </a:r>
                      <a:endParaRPr lang="en-GB" sz="28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 smtClean="0"/>
                        <a:t>Lv. 7</a:t>
                      </a:r>
                      <a:endParaRPr lang="en-GB" sz="28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26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800" baseline="0" dirty="0" smtClean="0"/>
                        <a:t>State at least 3 things we learnt last lesson.</a:t>
                      </a:r>
                      <a:endParaRPr lang="en-GB" sz="2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800" baseline="0" dirty="0" smtClean="0"/>
                        <a:t>Describe at least 3 things we learnt last lesson.</a:t>
                      </a:r>
                      <a:endParaRPr lang="en-GB" sz="2800" dirty="0" smtClean="0"/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2800" baseline="0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800" baseline="0" dirty="0" smtClean="0"/>
                        <a:t>Explain at least 3 things we learnt last lesson &amp; link any 2 pieces of learning!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6" name="Picture 15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4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6240" y="646331"/>
            <a:ext cx="9144000" cy="830997"/>
          </a:xfrm>
          <a:prstGeom prst="rect">
            <a:avLst/>
          </a:prstGeom>
          <a:solidFill>
            <a:srgbClr val="A7FFEE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Starter Activity: What do you already know about Charles II? List all your ideas – no idea is too small!</a:t>
            </a:r>
            <a:endParaRPr lang="en-GB" dirty="0" smtClean="0">
              <a:latin typeface="+mn-lt"/>
            </a:endParaRPr>
          </a:p>
        </p:txBody>
      </p:sp>
      <p:sp>
        <p:nvSpPr>
          <p:cNvPr id="3075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u="sng" dirty="0"/>
              <a:t>Why </a:t>
            </a:r>
            <a:r>
              <a:rPr lang="en-US" sz="3600" b="1" u="sng" dirty="0" smtClean="0"/>
              <a:t>was a King invited back in 1660?</a:t>
            </a:r>
            <a:endParaRPr lang="en-GB" sz="3600" b="1" u="sng" dirty="0"/>
          </a:p>
        </p:txBody>
      </p:sp>
      <p:sp>
        <p:nvSpPr>
          <p:cNvPr id="3076" name="TextBox 1"/>
          <p:cNvSpPr txBox="1">
            <a:spLocks noChangeArrowheads="1"/>
          </p:cNvSpPr>
          <p:nvPr/>
        </p:nvSpPr>
        <p:spPr bwMode="auto">
          <a:xfrm>
            <a:off x="16240" y="5377074"/>
            <a:ext cx="9144000" cy="830997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b="1" dirty="0">
                <a:latin typeface="Comic Sans MS" panose="030F0702030302020204" pitchFamily="66" charset="0"/>
              </a:rPr>
              <a:t>Lv. 7 Extension</a:t>
            </a:r>
            <a:r>
              <a:rPr lang="en-US" sz="2400" b="1" dirty="0" smtClean="0">
                <a:latin typeface="Comic Sans MS" panose="030F0702030302020204" pitchFamily="66" charset="0"/>
              </a:rPr>
              <a:t>: </a:t>
            </a:r>
            <a:r>
              <a:rPr lang="en-US" sz="2400" dirty="0" smtClean="0">
                <a:latin typeface="Comic Sans MS" panose="030F0702030302020204" pitchFamily="66" charset="0"/>
              </a:rPr>
              <a:t>To what extent was Charles II a better ruler than Oliver Cromwell? </a:t>
            </a:r>
            <a:r>
              <a:rPr lang="en-US" sz="2400" dirty="0">
                <a:latin typeface="Comic Sans MS" panose="030F0702030302020204" pitchFamily="66" charset="0"/>
              </a:rPr>
              <a:t>Explain your answer.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51" y="1445321"/>
            <a:ext cx="3762349" cy="4032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36492"/>
            <a:ext cx="3059832" cy="4041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3" y="1445321"/>
            <a:ext cx="2520279" cy="40326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0" name="Picture 9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2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Remember the 5</a:t>
            </a:r>
            <a:r>
              <a:rPr lang="en-US" sz="4400" b="1" cap="none" spc="0" baseline="300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November! 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36712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Starter Activity: What do you already know about the fifth of November &amp; the Gunpowder Plot?!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008" y="5649392"/>
            <a:ext cx="7776592" cy="70788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Level 7 Extension: What role did King James I play in all of this? Explain your answer.</a:t>
            </a:r>
            <a:endParaRPr lang="en-GB" sz="20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319517"/>
              </p:ext>
            </p:extLst>
          </p:nvPr>
        </p:nvGraphicFramePr>
        <p:xfrm>
          <a:off x="539552" y="4247312"/>
          <a:ext cx="819065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197"/>
                <a:gridCol w="2559580"/>
                <a:gridCol w="3173879"/>
              </a:tblGrid>
              <a:tr h="269028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5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6</a:t>
                      </a:r>
                      <a:endParaRPr lang="en-GB" sz="20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7</a:t>
                      </a:r>
                      <a:endParaRPr lang="en-GB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97271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/>
                        <a:t>State at least 2 things that you know.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Describe at least 3 things that you know. 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/>
                        <a:t>Explain at least 3 things  that you know &amp; link any 2 pieces of knowledge!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9218" name="Picture 2" descr="http://static.bbc.co.uk/history/img/ic/640/images/resources/histories/the_gunpowder_pl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3635896" cy="2736304"/>
          </a:xfrm>
          <a:prstGeom prst="rect">
            <a:avLst/>
          </a:prstGeom>
          <a:noFill/>
        </p:spPr>
      </p:pic>
      <p:pic>
        <p:nvPicPr>
          <p:cNvPr id="9220" name="Picture 4" descr="http://assets.londonremembers.com/images/big/46085.jpg?13193823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628800"/>
            <a:ext cx="2736304" cy="2736305"/>
          </a:xfrm>
          <a:prstGeom prst="rect">
            <a:avLst/>
          </a:prstGeom>
          <a:noFill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 l="15216" t="23250" r="42170" b="16704"/>
          <a:stretch>
            <a:fillRect/>
          </a:stretch>
        </p:blipFill>
        <p:spPr bwMode="auto">
          <a:xfrm>
            <a:off x="5689977" y="1556792"/>
            <a:ext cx="345402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1" name="Picture 10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87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726883"/>
            <a:ext cx="2843808" cy="115416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How could these factors be linked?!</a:t>
            </a:r>
          </a:p>
          <a:p>
            <a:r>
              <a:rPr lang="en-US" sz="2300" dirty="0" smtClean="0"/>
              <a:t>Make the connection!</a:t>
            </a:r>
            <a:endParaRPr lang="en-GB" sz="23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11315"/>
            <a:ext cx="9144000" cy="74770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en-GB" altLang="en-US" b="1" u="sng" dirty="0" smtClean="0"/>
              <a:t>Title: Tudor Revision</a:t>
            </a:r>
          </a:p>
        </p:txBody>
      </p:sp>
      <p:sp>
        <p:nvSpPr>
          <p:cNvPr id="6" name="AutoShape 6" descr="http://upload.wikimedia.org/wikipedia/commons/e/e9/Oliver_Cromwell_by_Robert_Walk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2" descr="http://upload.wikimedia.org/wikipedia/commons/a/af/Darnley_stage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1044"/>
            <a:ext cx="3413771" cy="46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upload.wikimedia.org/wikipedia/commons/1/1c/Charles_I_by_Daniel_Myte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711" y="4320"/>
            <a:ext cx="2584289" cy="423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thumb/3/3f/Mary_Queen_of_Scots_portrait.jpg/220px-Mary_Queen_of_Scots_portra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754" y="2265299"/>
            <a:ext cx="3751957" cy="198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nhcommentary.com/MayflowerAtSeaCropp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66" y="4119457"/>
            <a:ext cx="3384376" cy="228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pload.wikimedia.org/wikipedia/commons/0/07/Workshop_of_Hans_Holbein_the_Younger_-_Portrait_of_Henry_VIII_-_Google_Art_Projec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053" y="3212976"/>
            <a:ext cx="2614947" cy="33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prosperitysteps.files.wordpress.com/2013/07/protestants-and-catholics-260x19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89939"/>
            <a:ext cx="3739197" cy="157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8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4" name="Picture 13" descr="Screen Shot 2016-02-03 at 20.48.0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8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-295582"/>
            <a:ext cx="9144000" cy="1143001"/>
          </a:xfrm>
          <a:solidFill>
            <a:srgbClr val="00FF00"/>
          </a:solidFill>
        </p:spPr>
        <p:txBody>
          <a:bodyPr/>
          <a:lstStyle/>
          <a:p>
            <a:r>
              <a:rPr lang="en-US" altLang="en-US" b="1" u="sng" dirty="0" smtClean="0"/>
              <a:t>Question: What would you do!?</a:t>
            </a:r>
            <a:endParaRPr lang="en-GB" altLang="en-US" b="1" u="sng" dirty="0" smtClean="0"/>
          </a:p>
        </p:txBody>
      </p:sp>
      <p:pic>
        <p:nvPicPr>
          <p:cNvPr id="307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5235"/>
          <a:stretch>
            <a:fillRect/>
          </a:stretch>
        </p:blipFill>
        <p:spPr>
          <a:xfrm>
            <a:off x="0" y="3652293"/>
            <a:ext cx="3132138" cy="2513012"/>
          </a:xfrm>
        </p:spPr>
      </p:pic>
      <p:sp>
        <p:nvSpPr>
          <p:cNvPr id="8" name="Rounded Rectangular Callout 7"/>
          <p:cNvSpPr/>
          <p:nvPr/>
        </p:nvSpPr>
        <p:spPr>
          <a:xfrm>
            <a:off x="107950" y="792163"/>
            <a:ext cx="4535488" cy="2663825"/>
          </a:xfrm>
          <a:prstGeom prst="wedgeRoundRectCallout">
            <a:avLst>
              <a:gd name="adj1" fmla="val -22657"/>
              <a:gd name="adj2" fmla="val 62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dirty="0"/>
              <a:t>My name is Helen. I live in a small village in Nottinghamshire in 1830. My family have been offered a small amount of money to sell the small plot of land we farm. I have heard that jobs are available in the big cities for me and my husband. What should we do?!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796793"/>
              </p:ext>
            </p:extLst>
          </p:nvPr>
        </p:nvGraphicFramePr>
        <p:xfrm>
          <a:off x="4859338" y="2547938"/>
          <a:ext cx="4176712" cy="2868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163"/>
                <a:gridCol w="1241230"/>
                <a:gridCol w="1872319"/>
              </a:tblGrid>
              <a:tr h="3993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Choice</a:t>
                      </a:r>
                      <a:endParaRPr lang="en-GB" sz="1800" dirty="0"/>
                    </a:p>
                  </a:txBody>
                  <a:tcPr marL="91445" marR="91445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Benefits</a:t>
                      </a:r>
                      <a:endParaRPr lang="en-GB" sz="1800" dirty="0"/>
                    </a:p>
                  </a:txBody>
                  <a:tcPr marL="91445" marR="91445"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Disadvantages </a:t>
                      </a:r>
                      <a:endParaRPr lang="en-GB" sz="1800" dirty="0"/>
                    </a:p>
                  </a:txBody>
                  <a:tcPr marL="91445" marR="91445" marT="45727" marB="45727"/>
                </a:tc>
              </a:tr>
              <a:tr h="6401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All Stay</a:t>
                      </a:r>
                      <a:endParaRPr lang="en-GB" sz="1800" dirty="0"/>
                    </a:p>
                  </a:txBody>
                  <a:tcPr marL="91445" marR="91445" marT="45727" marB="45727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</a:txBody>
                  <a:tcPr marL="91445" marR="91445" marT="45727" marB="45727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 marL="91445" marR="91445" marT="45727" marB="45727"/>
                </a:tc>
              </a:tr>
              <a:tr h="6401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All Go</a:t>
                      </a:r>
                      <a:endParaRPr lang="en-GB" sz="1800" dirty="0"/>
                    </a:p>
                  </a:txBody>
                  <a:tcPr marL="91445" marR="91445" marT="45727" marB="45727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</a:txBody>
                  <a:tcPr marL="91445" marR="91445" marT="45727" marB="45727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 marL="91445" marR="91445" marT="45727" marB="45727"/>
                </a:tc>
              </a:tr>
              <a:tr h="118890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Husband</a:t>
                      </a:r>
                      <a:r>
                        <a:rPr lang="en-US" sz="1800" baseline="0" dirty="0" smtClean="0"/>
                        <a:t> Goes. Family Stays.</a:t>
                      </a:r>
                      <a:endParaRPr lang="en-GB" sz="1800" dirty="0"/>
                    </a:p>
                  </a:txBody>
                  <a:tcPr marL="91445" marR="91445" marT="45727" marB="4572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45" marR="91445" marT="45727" marB="4572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45" marR="91445" marT="45727" marB="45727"/>
                </a:tc>
              </a:tr>
            </a:tbl>
          </a:graphicData>
        </a:graphic>
      </p:graphicFrame>
      <p:sp>
        <p:nvSpPr>
          <p:cNvPr id="3099" name="TextBox 9"/>
          <p:cNvSpPr txBox="1">
            <a:spLocks noChangeArrowheads="1"/>
          </p:cNvSpPr>
          <p:nvPr/>
        </p:nvSpPr>
        <p:spPr bwMode="auto">
          <a:xfrm>
            <a:off x="4932363" y="792163"/>
            <a:ext cx="3600450" cy="1755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b="1" u="sng"/>
              <a:t>ACTIVITY</a:t>
            </a:r>
          </a:p>
          <a:p>
            <a:pPr eaLnBrk="1" hangingPunct="1"/>
            <a:r>
              <a:rPr lang="en-US" altLang="en-US"/>
              <a:t>Help Helen with her dilemma by explaining the potential advantages and disadvantages of each scenario. Complete the table below in 5 minutes.</a:t>
            </a:r>
            <a:endParaRPr lang="en-GB" altLang="en-US"/>
          </a:p>
        </p:txBody>
      </p:sp>
      <p:sp>
        <p:nvSpPr>
          <p:cNvPr id="3100" name="TextBox 10"/>
          <p:cNvSpPr txBox="1">
            <a:spLocks noChangeArrowheads="1"/>
          </p:cNvSpPr>
          <p:nvPr/>
        </p:nvSpPr>
        <p:spPr bwMode="auto">
          <a:xfrm>
            <a:off x="2679700" y="5416552"/>
            <a:ext cx="5543550" cy="9239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b="1" u="sng"/>
              <a:t>Finished?!</a:t>
            </a:r>
            <a:r>
              <a:rPr lang="en-US" altLang="en-US"/>
              <a:t> State what decision you would take in her shoes and explain your choice in a sentence / short paragraph.</a:t>
            </a:r>
            <a:endParaRPr lang="en-GB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1" name="Picture 10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539750" y="476250"/>
            <a:ext cx="8208963" cy="5441950"/>
          </a:xfrm>
          <a:prstGeom prst="flowChartProcess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971550" y="981075"/>
            <a:ext cx="7200900" cy="4619625"/>
          </a:xfrm>
          <a:prstGeom prst="flowChartProcess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1547813" y="1484313"/>
            <a:ext cx="5832475" cy="3744912"/>
          </a:xfrm>
          <a:prstGeom prst="flowChart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/>
              <a:t>Wha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555875" y="2349500"/>
            <a:ext cx="3744913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  <a:p>
            <a:pPr>
              <a:spcBef>
                <a:spcPct val="50000"/>
              </a:spcBef>
            </a:pPr>
            <a:endParaRPr lang="en-GB"/>
          </a:p>
          <a:p>
            <a:pPr>
              <a:spcBef>
                <a:spcPct val="50000"/>
              </a:spcBef>
            </a:pPr>
            <a:endParaRPr lang="en-GB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9219" r="2766"/>
          <a:stretch>
            <a:fillRect/>
          </a:stretch>
        </p:blipFill>
        <p:spPr bwMode="auto">
          <a:xfrm>
            <a:off x="2411413" y="1989138"/>
            <a:ext cx="4248150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547813" y="1484313"/>
            <a:ext cx="2592387" cy="307777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/>
              <a:t>What does this source tell me?</a:t>
            </a: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71550" y="981075"/>
            <a:ext cx="3549650" cy="307777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/>
              <a:t>What guesses can I make? What can I infer?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539750" y="476250"/>
            <a:ext cx="2749550" cy="307777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/>
              <a:t>What </a:t>
            </a:r>
            <a:r>
              <a:rPr lang="en-GB" sz="1400" b="1" dirty="0" smtClean="0"/>
              <a:t>doesn’t </a:t>
            </a:r>
            <a:r>
              <a:rPr lang="en-GB" sz="1400" b="1" dirty="0"/>
              <a:t>this source tell me?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0" y="0"/>
            <a:ext cx="3289300" cy="307777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/>
              <a:t>What other questions do I need to ask?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2411413" y="4421188"/>
            <a:ext cx="1462087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900" i="1"/>
              <a:t>David Low for the Evening Standard, London in 1938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3" name="Picture 12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9369555">
            <a:off x="5631554" y="687422"/>
            <a:ext cx="3769724" cy="11430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9377016">
            <a:off x="5815816" y="1068939"/>
            <a:ext cx="3039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outwards for </a:t>
            </a:r>
            <a:r>
              <a:rPr lang="en-US" dirty="0"/>
              <a:t>i</a:t>
            </a:r>
            <a:r>
              <a:rPr lang="en-US" dirty="0" smtClean="0"/>
              <a:t>ncreasing Complexity!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59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Stuart Period </a:t>
            </a:r>
            <a:r>
              <a:rPr lang="en-US" sz="3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Factfiles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2696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Starter Activity: </a:t>
            </a:r>
            <a:r>
              <a:rPr lang="en-US" sz="2400" dirty="0" smtClean="0"/>
              <a:t>Using your existing knowledge of the Stuart period, put these rulers in chronological order!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021508"/>
              </p:ext>
            </p:extLst>
          </p:nvPr>
        </p:nvGraphicFramePr>
        <p:xfrm>
          <a:off x="179512" y="5019265"/>
          <a:ext cx="8856984" cy="1429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7095"/>
                <a:gridCol w="2767808"/>
                <a:gridCol w="3432081"/>
              </a:tblGrid>
              <a:tr h="312415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5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6</a:t>
                      </a:r>
                      <a:endParaRPr lang="en-GB" sz="20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7</a:t>
                      </a:r>
                      <a:endParaRPr lang="en-GB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03337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/>
                        <a:t>State as many things as you can about each ruler.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Describe as many things as you can about each ruler.</a:t>
                      </a:r>
                      <a:endParaRPr lang="en-GB" sz="2000" dirty="0" smtClean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Explain as many things as you can about each ruler.</a:t>
                      </a:r>
                      <a:endParaRPr lang="en-GB" sz="2000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sz="2000" baseline="0" dirty="0" smtClean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15450"/>
            <a:ext cx="1584176" cy="23774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904" y="4071971"/>
            <a:ext cx="1476164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James I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324" y="1615450"/>
            <a:ext cx="1548172" cy="237744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67836" y="4036739"/>
            <a:ext cx="1296652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Charles I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13737"/>
            <a:ext cx="1754430" cy="23791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6054" y="4036739"/>
            <a:ext cx="1476164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Charles II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49" y="1615450"/>
            <a:ext cx="1886118" cy="23704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01149" y="4036739"/>
            <a:ext cx="1987175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Oliver Cromwell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54" y="1613737"/>
            <a:ext cx="1484612" cy="23721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121902" y="4036739"/>
            <a:ext cx="1476164" cy="36933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James II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4502332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Extension Activities Below 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7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9" name="Picture 18" descr="Screen Shot 2016-02-03 at 20.48.0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0" y="765175"/>
            <a:ext cx="9144000" cy="830263"/>
          </a:xfrm>
          <a:prstGeom prst="rect">
            <a:avLst/>
          </a:prstGeom>
          <a:solidFill>
            <a:srgbClr val="A7FFEE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u="sng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Starter Activity:</a:t>
            </a:r>
            <a:r>
              <a:rPr lang="en-US" sz="2400">
                <a:latin typeface="Comic Sans MS" charset="0"/>
              </a:rPr>
              <a:t> What do you already know about Cromwell’s ‘New Model Army’? List everything you know!</a:t>
            </a:r>
            <a:endParaRPr lang="en-GB" sz="2400">
              <a:latin typeface="Comic Sans MS" charset="0"/>
            </a:endParaRP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800" b="1" u="sng"/>
              <a:t>New Model Army</a:t>
            </a:r>
            <a:endParaRPr lang="en-GB" sz="4800" b="1" u="sng"/>
          </a:p>
        </p:txBody>
      </p:sp>
      <p:pic>
        <p:nvPicPr>
          <p:cNvPr id="4100" name="Picture 8" descr="http://img3.wikia.nocookie.net/__cb20130307170533/deadliest-battles/images/thumb/8/85/Roundhead.jpg/500px-Round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5438"/>
            <a:ext cx="2246313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1589088"/>
            <a:ext cx="2601912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1593850"/>
            <a:ext cx="22860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1566863"/>
            <a:ext cx="224790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3127375"/>
            <a:ext cx="2205037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Box 1"/>
          <p:cNvSpPr txBox="1">
            <a:spLocks noChangeArrowheads="1"/>
          </p:cNvSpPr>
          <p:nvPr/>
        </p:nvSpPr>
        <p:spPr bwMode="auto">
          <a:xfrm>
            <a:off x="0" y="5445125"/>
            <a:ext cx="9144000" cy="83026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>
                <a:latin typeface="Comic Sans MS" charset="0"/>
              </a:rPr>
              <a:t>Lv. 7 Extension: </a:t>
            </a:r>
            <a:r>
              <a:rPr lang="en-US" sz="2400">
                <a:latin typeface="Comic Sans MS" charset="0"/>
              </a:rPr>
              <a:t>What might have made them so effective in Battle? Explain your thinking.</a:t>
            </a:r>
            <a:endParaRPr lang="en-GB" sz="2400">
              <a:latin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7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2" name="Picture 11" descr="Screen Shot 2016-02-03 at 20.48.0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35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254952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Why did Civil War start in 1642?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2696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Starter Activity: List all the mistakes that Charles I made and explain each of them in a short sentence.</a:t>
            </a:r>
            <a:endParaRPr lang="en-US" sz="2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2008" y="5662625"/>
            <a:ext cx="7814692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Level 7 Extension: Rank his mistakes in order of how important they were; then justify your rankings by using precise reasoning and evidence!</a:t>
            </a:r>
            <a:endParaRPr lang="en-GB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615844"/>
              </p:ext>
            </p:extLst>
          </p:nvPr>
        </p:nvGraphicFramePr>
        <p:xfrm>
          <a:off x="539552" y="4581128"/>
          <a:ext cx="819065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197"/>
                <a:gridCol w="2559580"/>
                <a:gridCol w="3173879"/>
              </a:tblGrid>
              <a:tr h="27989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5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6</a:t>
                      </a:r>
                      <a:endParaRPr lang="en-GB" sz="20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7</a:t>
                      </a:r>
                      <a:endParaRPr lang="en-GB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68711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/>
                        <a:t>Describe at least 2 mistakes he made.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Explain at least 2 mistakes he made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/>
                        <a:t>Explain at least 3 mistakes he made &amp; link them!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4139952" y="1916832"/>
            <a:ext cx="4680520" cy="2088232"/>
          </a:xfrm>
          <a:prstGeom prst="wedgeRoundRectCallout">
            <a:avLst>
              <a:gd name="adj1" fmla="val -81661"/>
              <a:gd name="adj2" fmla="val 202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smtClean="0"/>
              <a:t>Some people say Ship Money was a bad idea, others say marrying a Catholic was even more silly!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0" name="Picture 9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1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-141288" y="-6699250"/>
            <a:ext cx="9144001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GB">
                <a:hlinkClick r:id="rId2"/>
              </a:rPr>
              <a:t>  </a:t>
            </a:r>
            <a:r>
              <a:rPr lang="en-GB"/>
              <a:t>                            </a:t>
            </a:r>
          </a:p>
          <a:p>
            <a:r>
              <a:rPr lang="en-GB"/>
              <a:t>You aren't signed in     </a:t>
            </a:r>
            <a:r>
              <a:rPr lang="en-GB">
                <a:hlinkClick r:id="rId3"/>
              </a:rPr>
              <a:t>Sign In</a:t>
            </a:r>
            <a:r>
              <a:rPr lang="en-GB"/>
              <a:t>    </a:t>
            </a:r>
            <a:r>
              <a:rPr lang="en-GB">
                <a:hlinkClick r:id="rId4"/>
              </a:rPr>
              <a:t>Help</a:t>
            </a:r>
            <a:r>
              <a:rPr lang="en-GB"/>
              <a:t> </a:t>
            </a:r>
          </a:p>
          <a:p>
            <a:endParaRPr lang="en-GB"/>
          </a:p>
        </p:txBody>
      </p:sp>
      <p:pic>
        <p:nvPicPr>
          <p:cNvPr id="4101" name="Picture 5" descr="Flickr logo. If you click it, you'll go home">
            <a:hlinkClick r:id="rId2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6653213"/>
            <a:ext cx="17145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More options">
            <a:hlinkClick r:id="rId6" tooltip="More options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-4638675"/>
            <a:ext cx="1714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f?s=792600099&amp;t=e6e097e2b6155ccd6232fdd5207fee43&amp;r=http%3A%2F%2Fww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9004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 descr="繁體中文">
            <a:hlinkClick r:id="rId8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9942513"/>
            <a:ext cx="42862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한글">
            <a:hlinkClick r:id="rId9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1315700"/>
            <a:ext cx="2190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WordArt 14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7852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0CC00"/>
                    </a:gs>
                  </a:gsLst>
                  <a:lin ang="5400000" scaled="1"/>
                </a:gra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Why did the Parliamentarians Win?</a:t>
            </a:r>
          </a:p>
        </p:txBody>
      </p:sp>
      <p:sp>
        <p:nvSpPr>
          <p:cNvPr id="4109" name="TextBox 1"/>
          <p:cNvSpPr txBox="1">
            <a:spLocks noChangeArrowheads="1"/>
          </p:cNvSpPr>
          <p:nvPr/>
        </p:nvSpPr>
        <p:spPr bwMode="auto">
          <a:xfrm>
            <a:off x="179388" y="1141413"/>
            <a:ext cx="8785225" cy="1385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u="sng"/>
              <a:t>Starter Activity: </a:t>
            </a:r>
            <a:r>
              <a:rPr lang="en-US" sz="2800"/>
              <a:t>Make a Mind Map / Chart / List that includes as many reasons why Parliament won as possible!</a:t>
            </a:r>
            <a:endParaRPr lang="en-GB" sz="280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395823"/>
              </p:ext>
            </p:extLst>
          </p:nvPr>
        </p:nvGraphicFramePr>
        <p:xfrm>
          <a:off x="217488" y="2853985"/>
          <a:ext cx="8482012" cy="2621088"/>
        </p:xfrm>
        <a:graphic>
          <a:graphicData uri="http://schemas.openxmlformats.org/drawingml/2006/table">
            <a:tbl>
              <a:tblPr/>
              <a:tblGrid>
                <a:gridCol w="2570162"/>
                <a:gridCol w="2792413"/>
                <a:gridCol w="3119437"/>
              </a:tblGrid>
              <a:tr h="396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Lv.5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Lv. 6</a:t>
                      </a:r>
                      <a:endParaRPr kumimoji="0" lang="en-GB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Lv. 7</a:t>
                      </a:r>
                      <a:endParaRPr kumimoji="0" lang="en-GB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222483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State at least 3 reasons.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Describe which one was the most important.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Describe at least 3 reasons.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Explain which one was the most important, using supporting evidence.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Explain at least 3 reasons.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Judge &amp; justify which one was the most &amp; least important, using precise supporting evidence.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4124" name="TextBox 5"/>
          <p:cNvSpPr txBox="1">
            <a:spLocks noChangeArrowheads="1"/>
          </p:cNvSpPr>
          <p:nvPr/>
        </p:nvSpPr>
        <p:spPr bwMode="auto">
          <a:xfrm>
            <a:off x="107951" y="5589588"/>
            <a:ext cx="7963922" cy="646331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 dirty="0">
                <a:cs typeface="ＭＳ Ｐゴシック" charset="0"/>
              </a:rPr>
              <a:t>Lv</a:t>
            </a:r>
            <a:r>
              <a:rPr lang="en-US" sz="1800" b="1" dirty="0" smtClean="0">
                <a:cs typeface="ＭＳ Ｐゴシック" charset="0"/>
              </a:rPr>
              <a:t>.8 </a:t>
            </a:r>
            <a:r>
              <a:rPr lang="en-US" sz="1800" b="1" dirty="0">
                <a:cs typeface="ＭＳ Ｐゴシック" charset="0"/>
              </a:rPr>
              <a:t>Extension: Counterfactual History: </a:t>
            </a:r>
            <a:r>
              <a:rPr lang="en-US" sz="1800" dirty="0">
                <a:cs typeface="ＭＳ Ｐゴシック" charset="0"/>
              </a:rPr>
              <a:t>If the Civil War had never happened, how might England be different today? Explain your answer! </a:t>
            </a:r>
            <a:endParaRPr lang="en-GB" sz="1800" dirty="0">
              <a:cs typeface="ＭＳ Ｐゴシック" charset="0"/>
            </a:endParaRPr>
          </a:p>
        </p:txBody>
      </p:sp>
      <p:pic>
        <p:nvPicPr>
          <p:cNvPr id="2049" name="DefaultOcx"/>
          <p:cNvPicPr preferRelativeResize="0">
            <a:picLocks noChangeArrowheads="1" noChangeShapeType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6700838"/>
            <a:ext cx="914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11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6" name="Picture 15" descr="Screen Shot 2016-02-03 at 20.48.04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1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Causes of WW1 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2696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Starter Activity: Let’s assess our prior knowledge; what do you know about World War One? Write down your ideas! 4 Minutes.</a:t>
            </a:r>
            <a:endParaRPr lang="en-US" sz="2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86850" y="5598988"/>
            <a:ext cx="7736350" cy="70788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Level 7/8 Extension: What countries were involved?! Guess as many as you can!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88" y="1921472"/>
            <a:ext cx="2804403" cy="350583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6071" y="1563196"/>
            <a:ext cx="2626360" cy="196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7864" y="1475902"/>
            <a:ext cx="2826638" cy="216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i1.mirror.co.uk/incoming/article3937280.ece/ALTERNATES/s615/WW1-animal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71" y="3642495"/>
            <a:ext cx="2680950" cy="198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ikhmuseum.com/brighton/warriors/thakur/images/bayonet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61" y="3642494"/>
            <a:ext cx="3042954" cy="198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7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2" name="Picture 11" descr="Screen Shot 2016-02-03 at 20.48.0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50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Fighting in </a:t>
            </a:r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WW1 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2696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Starter Activity: Look at the pictures below of guns from WW1. What might make them so effective?</a:t>
            </a:r>
            <a:endParaRPr lang="en-US" sz="2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0" y="5968990"/>
            <a:ext cx="9144000" cy="338554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Level 7/8 Extension: What other types of gun were used?! How effective were they?</a:t>
            </a:r>
            <a:endParaRPr lang="en-GB" sz="1600" dirty="0"/>
          </a:p>
        </p:txBody>
      </p:sp>
      <p:pic>
        <p:nvPicPr>
          <p:cNvPr id="9" name="Picture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93054" y="3727205"/>
            <a:ext cx="3986058" cy="222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46" y="1523693"/>
            <a:ext cx="3971566" cy="2118796"/>
          </a:xfrm>
          <a:prstGeom prst="rect">
            <a:avLst/>
          </a:prstGeom>
        </p:spPr>
      </p:pic>
      <p:pic>
        <p:nvPicPr>
          <p:cNvPr id="5" name="Picture 2" descr="https://s-media-cache-ak0.pinimg.com/236x/42/c1/95/42c195ddc20575ca637a148bfd888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505894"/>
            <a:ext cx="4392488" cy="211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1184"/>
          <a:stretch/>
        </p:blipFill>
        <p:spPr>
          <a:xfrm>
            <a:off x="4608004" y="3754972"/>
            <a:ext cx="4320480" cy="21844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6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1" name="Picture 10" descr="Screen Shot 2016-02-03 at 20.48.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3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48780"/>
            <a:ext cx="254952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Why did Civil War start in 1642?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2696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Starter Activity: What did Charles do wrong?!</a:t>
            </a:r>
            <a:endParaRPr lang="en-US" sz="24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2008" y="5618752"/>
            <a:ext cx="7674992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Level 7 Extension: Rank his mistakes in order of how important they were; then justify your rankings by using precise reasoning and evidence!</a:t>
            </a:r>
            <a:endParaRPr lang="en-GB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856750"/>
              </p:ext>
            </p:extLst>
          </p:nvPr>
        </p:nvGraphicFramePr>
        <p:xfrm>
          <a:off x="539552" y="4473116"/>
          <a:ext cx="819065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197"/>
                <a:gridCol w="2559580"/>
                <a:gridCol w="3173879"/>
              </a:tblGrid>
              <a:tr h="27989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5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6</a:t>
                      </a:r>
                      <a:endParaRPr lang="en-GB" sz="20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Lv. 7</a:t>
                      </a:r>
                      <a:endParaRPr lang="en-GB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68711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/>
                        <a:t>Describe at least 2 mistakes he made.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Explain at least 2 mistakes he made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/>
                        <a:t>Explain at least 3 mistakes he made &amp; link them!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3923928" y="1628800"/>
            <a:ext cx="4680520" cy="2088232"/>
          </a:xfrm>
          <a:prstGeom prst="wedgeRoundRectCallout">
            <a:avLst>
              <a:gd name="adj1" fmla="val -81661"/>
              <a:gd name="adj2" fmla="val 202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/>
              <a:t>What reasons contributed to the start of a Civil War?!</a:t>
            </a:r>
            <a:endParaRPr lang="en-GB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0" name="Picture 9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0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726883"/>
            <a:ext cx="9144000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300" dirty="0" smtClean="0"/>
              <a:t>What can you remember about the reasons which contributed to ‘Jack’ evading capture? </a:t>
            </a:r>
            <a:endParaRPr lang="en-GB" sz="2300" dirty="0"/>
          </a:p>
          <a:p>
            <a:r>
              <a:rPr lang="en-US" sz="2300" dirty="0" smtClean="0">
                <a:solidFill>
                  <a:srgbClr val="FF0000"/>
                </a:solidFill>
              </a:rPr>
              <a:t>Must = Add detail to the pre-existing factors.</a:t>
            </a:r>
          </a:p>
          <a:p>
            <a:r>
              <a:rPr lang="en-US" sz="2300" dirty="0" smtClean="0">
                <a:solidFill>
                  <a:schemeClr val="accent6">
                    <a:lumMod val="75000"/>
                  </a:schemeClr>
                </a:solidFill>
              </a:rPr>
              <a:t>Should = Add at least two factors of your own, with detail.</a:t>
            </a:r>
          </a:p>
          <a:p>
            <a:r>
              <a:rPr lang="en-US" sz="2300" dirty="0" smtClean="0">
                <a:solidFill>
                  <a:srgbClr val="008000"/>
                </a:solidFill>
              </a:rPr>
              <a:t>Could = Rank the factors in order of significance. </a:t>
            </a:r>
            <a:endParaRPr lang="en-GB" sz="2300" dirty="0">
              <a:solidFill>
                <a:srgbClr val="008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-11315"/>
            <a:ext cx="9144000" cy="74770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b="1" u="sng" dirty="0" smtClean="0"/>
              <a:t>Title: Why was Jack never caught?!</a:t>
            </a:r>
          </a:p>
        </p:txBody>
      </p:sp>
      <p:sp>
        <p:nvSpPr>
          <p:cNvPr id="6" name="AutoShape 6" descr="http://upload.wikimedia.org/wikipedia/commons/e/e9/Oliver_Cromwell_by_Robert_Walk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292" y="3074920"/>
            <a:ext cx="3930518" cy="220982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20193607">
            <a:off x="5456061" y="3309151"/>
            <a:ext cx="164077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115066" y="3074920"/>
            <a:ext cx="194421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Environmental Factors</a:t>
            </a:r>
            <a:endParaRPr lang="en-GB" dirty="0"/>
          </a:p>
        </p:txBody>
      </p:sp>
      <p:sp>
        <p:nvSpPr>
          <p:cNvPr id="14" name="Right Arrow 13"/>
          <p:cNvSpPr/>
          <p:nvPr/>
        </p:nvSpPr>
        <p:spPr>
          <a:xfrm rot="8982231">
            <a:off x="1769736" y="4822241"/>
            <a:ext cx="164077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23528" y="5638646"/>
            <a:ext cx="194421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Police Techniques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3" name="Picture 12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7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Why did the Population Explode?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80728"/>
            <a:ext cx="9144000" cy="181588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Activities:</a:t>
            </a:r>
          </a:p>
          <a:p>
            <a:pPr marL="514350" indent="-514350">
              <a:buAutoNum type="arabicParenR"/>
            </a:pPr>
            <a:r>
              <a:rPr lang="en-US" sz="2800" b="1" dirty="0" smtClean="0"/>
              <a:t>Write title &amp; stick in </a:t>
            </a:r>
            <a:r>
              <a:rPr lang="en-US" sz="2800" b="1" dirty="0" err="1" smtClean="0"/>
              <a:t>L.O’s</a:t>
            </a:r>
            <a:r>
              <a:rPr lang="en-US" sz="2800" b="1" dirty="0" smtClean="0"/>
              <a:t>.</a:t>
            </a:r>
          </a:p>
          <a:p>
            <a:r>
              <a:rPr lang="en-US" sz="2800" b="1" dirty="0" smtClean="0"/>
              <a:t>2)  List as many potential reasons as you can for the rapid population growth!</a:t>
            </a:r>
            <a:endParaRPr lang="en-US" sz="28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		</a:t>
            </a:r>
            <a:r>
              <a:rPr lang="en-GB" dirty="0" smtClean="0">
                <a:solidFill>
                  <a:schemeClr val="tx1"/>
                </a:solidFill>
              </a:rPr>
              <a:t>	                                                                     Date: 25</a:t>
            </a:r>
            <a:r>
              <a:rPr lang="en-GB" baseline="30000" dirty="0" smtClean="0">
                <a:solidFill>
                  <a:schemeClr val="tx1"/>
                </a:solidFill>
              </a:rPr>
              <a:t>th</a:t>
            </a:r>
            <a:r>
              <a:rPr lang="en-GB" dirty="0" smtClean="0">
                <a:solidFill>
                  <a:schemeClr val="tx1"/>
                </a:solidFill>
              </a:rPr>
              <a:t> September 2014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242" name="Picture 2" descr="http://carlislebaptistchurch.org.uk/wp-content/uploads/2010/06/the-population-of-England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780928"/>
            <a:ext cx="7901558" cy="364085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6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leigh\Local Settings\Temporary Internet Files\Content.IE5\7N7XD39L\MCj0238192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3561" y="764704"/>
            <a:ext cx="86201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377260" y="980728"/>
            <a:ext cx="1357312" cy="64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Comic Sans MS" pitchFamily="66" charset="0"/>
              </a:rPr>
              <a:t>1) Hear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4168" y="2060848"/>
            <a:ext cx="1500187" cy="64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Comic Sans MS" pitchFamily="66" charset="0"/>
              </a:rPr>
              <a:t>2) </a:t>
            </a:r>
            <a:r>
              <a:rPr lang="en-GB" dirty="0" smtClean="0">
                <a:latin typeface="Comic Sans MS" pitchFamily="66" charset="0"/>
              </a:rPr>
              <a:t>See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027" name="Picture 3" descr="C:\Documents and Settings\leigh\Local Settings\Temporary Internet Files\Content.IE5\7QWW2Q41\MCj0434734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2060848"/>
            <a:ext cx="92868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Documents and Settings\leigh\Local Settings\Temporary Internet Files\Content.IE5\JGHTNQZ1\MCHM00073_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6327" y="2996952"/>
            <a:ext cx="877887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5742732" y="3140968"/>
            <a:ext cx="1428750" cy="64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Comic Sans MS" pitchFamily="66" charset="0"/>
              </a:rPr>
              <a:t>3) Smell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030" name="Picture 6" descr="http://files.turbosquid.com/Preview/Content_on_9_23_2004_17_26_46/3-4_front.jpg7c543b9d-f1e6-4bf9-a206-f6627b37e5b6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8005" y="4221089"/>
            <a:ext cx="97028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18" descr="http://www.clker.com/cliparts/b/f/f/f/1206562050946125710nicubunu_Mouth_with_tongue.svg.hi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9875" y="5590480"/>
            <a:ext cx="1408414" cy="730028"/>
          </a:xfrm>
          <a:prstGeom prst="rect">
            <a:avLst/>
          </a:prstGeom>
          <a:noFill/>
        </p:spPr>
      </p:pic>
      <p:pic>
        <p:nvPicPr>
          <p:cNvPr id="22548" name="Picture 20" descr="http://gb.fotolibra.com/images/previews/508570-on-board-a-slave-ship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16832"/>
            <a:ext cx="5724128" cy="4941168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0" y="0"/>
            <a:ext cx="565212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Imagine you are a slave on board this slave ship leaving Africa for Jamaica. What can you hear, see, small, feel and taste? </a:t>
            </a:r>
          </a:p>
          <a:p>
            <a:r>
              <a:rPr lang="en-GB" sz="2400" dirty="0" smtClean="0"/>
              <a:t>List as many ideas as you can.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8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5" name="Picture 14" descr="Screen Shot 2016-02-03 at 20.48.0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385544" y="4365104"/>
            <a:ext cx="1785938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Comic Sans MS" pitchFamily="66" charset="0"/>
              </a:rPr>
              <a:t>4) Touch/feel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19314" y="5590480"/>
            <a:ext cx="1857946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Comic Sans MS" pitchFamily="66" charset="0"/>
              </a:rPr>
              <a:t>5</a:t>
            </a:r>
            <a:r>
              <a:rPr lang="en-GB" dirty="0" smtClean="0">
                <a:latin typeface="Comic Sans MS" pitchFamily="66" charset="0"/>
              </a:rPr>
              <a:t>) Touch/Taste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2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9" grpId="0" animBg="1" autoUpdateAnimBg="0"/>
      <p:bldP spid="16" grpId="0" animBg="1" autoUpdateAnimBg="0"/>
      <p:bldP spid="20" grpId="0" animBg="1" autoUpdateAnimBg="0"/>
      <p:bldP spid="21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1042988" y="66675"/>
            <a:ext cx="72009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The Rhineland 1936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50825" y="786468"/>
            <a:ext cx="8569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1" u="sng" dirty="0"/>
              <a:t>Starter Activity – Personal Glossary</a:t>
            </a:r>
            <a:r>
              <a:rPr lang="en-GB" sz="2800" b="1" u="sng" dirty="0" smtClean="0"/>
              <a:t>!</a:t>
            </a:r>
            <a:endParaRPr lang="en-GB" sz="2800" b="1" u="sng" dirty="0"/>
          </a:p>
        </p:txBody>
      </p:sp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2987675" y="1412875"/>
            <a:ext cx="5832475" cy="2376488"/>
          </a:xfrm>
          <a:prstGeom prst="wedgeRoundRectCallout">
            <a:avLst>
              <a:gd name="adj1" fmla="val -1958"/>
              <a:gd name="adj2" fmla="val 7131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dirty="0"/>
              <a:t>So far we have learnt a lot of new words during our study of Hitler</a:t>
            </a:r>
            <a:r>
              <a:rPr lang="ja-JP" altLang="en-GB" dirty="0">
                <a:latin typeface="Arial"/>
              </a:rPr>
              <a:t>’</a:t>
            </a:r>
            <a:r>
              <a:rPr lang="en-GB" dirty="0"/>
              <a:t>s Foreign Policy!</a:t>
            </a:r>
          </a:p>
          <a:p>
            <a:endParaRPr lang="en-GB" dirty="0"/>
          </a:p>
          <a:p>
            <a:r>
              <a:rPr lang="en-GB" dirty="0"/>
              <a:t>This information will be important for our revision. In our books, lets make a glossary of all our new terminology. For each word, record a definition in whatever format you like – words, pictures, maps etc. We will then share them with the group!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160337" y="1341438"/>
            <a:ext cx="1952625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Anschluss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160337" y="1844675"/>
            <a:ext cx="2324100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Lebensraum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160337" y="2349500"/>
            <a:ext cx="2266950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Nationalism</a:t>
            </a: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160337" y="2852738"/>
            <a:ext cx="2124075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Third Reich</a:t>
            </a:r>
          </a:p>
        </p:txBody>
      </p:sp>
      <p:sp>
        <p:nvSpPr>
          <p:cNvPr id="9229" name="WordArt 13"/>
          <p:cNvSpPr>
            <a:spLocks noChangeArrowheads="1" noChangeShapeType="1" noTextEdit="1"/>
          </p:cNvSpPr>
          <p:nvPr/>
        </p:nvSpPr>
        <p:spPr bwMode="auto">
          <a:xfrm>
            <a:off x="139700" y="3429000"/>
            <a:ext cx="2428875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Rearmament</a:t>
            </a:r>
          </a:p>
        </p:txBody>
      </p:sp>
      <p:sp>
        <p:nvSpPr>
          <p:cNvPr id="9231" name="WordArt 15"/>
          <p:cNvSpPr>
            <a:spLocks noChangeArrowheads="1" noChangeShapeType="1" noTextEdit="1"/>
          </p:cNvSpPr>
          <p:nvPr/>
        </p:nvSpPr>
        <p:spPr bwMode="auto">
          <a:xfrm>
            <a:off x="139700" y="4437063"/>
            <a:ext cx="1609725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Marxism</a:t>
            </a:r>
          </a:p>
        </p:txBody>
      </p:sp>
      <p:sp>
        <p:nvSpPr>
          <p:cNvPr id="9232" name="WordArt 16"/>
          <p:cNvSpPr>
            <a:spLocks noChangeArrowheads="1" noChangeShapeType="1" noTextEdit="1"/>
          </p:cNvSpPr>
          <p:nvPr/>
        </p:nvSpPr>
        <p:spPr bwMode="auto">
          <a:xfrm>
            <a:off x="112712" y="4941888"/>
            <a:ext cx="3619500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Treaty of Versailles</a:t>
            </a:r>
          </a:p>
        </p:txBody>
      </p:sp>
      <p:sp>
        <p:nvSpPr>
          <p:cNvPr id="9233" name="WordArt 17"/>
          <p:cNvSpPr>
            <a:spLocks noChangeArrowheads="1" noChangeShapeType="1" noTextEdit="1"/>
          </p:cNvSpPr>
          <p:nvPr/>
        </p:nvSpPr>
        <p:spPr bwMode="auto">
          <a:xfrm>
            <a:off x="112712" y="5434012"/>
            <a:ext cx="349567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Franco-Soviet Pact</a:t>
            </a:r>
          </a:p>
        </p:txBody>
      </p:sp>
      <p:sp>
        <p:nvSpPr>
          <p:cNvPr id="9234" name="WordArt 18"/>
          <p:cNvSpPr>
            <a:spLocks noChangeArrowheads="1" noChangeShapeType="1" noTextEdit="1"/>
          </p:cNvSpPr>
          <p:nvPr/>
        </p:nvSpPr>
        <p:spPr bwMode="auto">
          <a:xfrm>
            <a:off x="3870325" y="4448175"/>
            <a:ext cx="5108575" cy="1019175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Extension: Any </a:t>
            </a:r>
            <a:r>
              <a:rPr lang="en-US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others you </a:t>
            </a:r>
            <a:endParaRPr lang="en-US" sz="3600" kern="10" dirty="0" smtClean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blurRad="63500" dist="38099" dir="2700000" algn="ctr" rotWithShape="0">
                  <a:srgbClr val="990000">
                    <a:alpha val="74998"/>
                  </a:srgbClr>
                </a:outerShdw>
              </a:effectLst>
              <a:latin typeface="Impact"/>
              <a:ea typeface="Impact"/>
              <a:cs typeface="Impact"/>
            </a:endParaRPr>
          </a:p>
          <a:p>
            <a:r>
              <a:rPr lang="en-US" sz="3600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can </a:t>
            </a:r>
            <a:r>
              <a:rPr lang="en-US" sz="3600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think of?!</a:t>
            </a:r>
          </a:p>
        </p:txBody>
      </p:sp>
      <p:sp>
        <p:nvSpPr>
          <p:cNvPr id="9235" name="WordArt 19"/>
          <p:cNvSpPr>
            <a:spLocks noChangeArrowheads="1" noChangeShapeType="1" noTextEdit="1"/>
          </p:cNvSpPr>
          <p:nvPr/>
        </p:nvSpPr>
        <p:spPr bwMode="auto">
          <a:xfrm>
            <a:off x="112712" y="3900487"/>
            <a:ext cx="11144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Diktat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21" name="Picture 20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31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49538"/>
            <a:ext cx="8737600" cy="3746500"/>
          </a:xfrm>
        </p:spPr>
      </p:pic>
      <p:sp>
        <p:nvSpPr>
          <p:cNvPr id="5" name="TextBox 4"/>
          <p:cNvSpPr txBox="1"/>
          <p:nvPr/>
        </p:nvSpPr>
        <p:spPr>
          <a:xfrm>
            <a:off x="107950" y="115888"/>
            <a:ext cx="8928100" cy="2309812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Arial" panose="020B0604020202020204" pitchFamily="34" charset="0"/>
                <a:ea typeface="+mn-ea"/>
                <a:cs typeface="+mn-cs"/>
              </a:rPr>
              <a:t>At one time or another, British soldiers have been in the places </a:t>
            </a:r>
            <a:r>
              <a:rPr lang="en-US" sz="2400" dirty="0" err="1">
                <a:latin typeface="Arial" panose="020B0604020202020204" pitchFamily="34" charset="0"/>
                <a:ea typeface="+mn-ea"/>
                <a:cs typeface="+mn-cs"/>
              </a:rPr>
              <a:t>coloured</a:t>
            </a:r>
            <a:r>
              <a:rPr lang="en-US" sz="2400" dirty="0">
                <a:latin typeface="Arial" panose="020B0604020202020204" pitchFamily="34" charset="0"/>
                <a:ea typeface="+mn-ea"/>
                <a:cs typeface="+mn-cs"/>
              </a:rPr>
              <a:t> in black on the map.</a:t>
            </a:r>
          </a:p>
          <a:p>
            <a:pPr eaLnBrk="1" hangingPunct="1">
              <a:defRPr/>
            </a:pPr>
            <a:endParaRPr lang="en-US" sz="2400" dirty="0">
              <a:latin typeface="Arial" panose="020B0604020202020204" pitchFamily="34" charset="0"/>
              <a:ea typeface="+mn-ea"/>
              <a:cs typeface="+mn-cs"/>
            </a:endParaRP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en-US" sz="2400" dirty="0">
                <a:latin typeface="Arial" panose="020B0604020202020204" pitchFamily="34" charset="0"/>
                <a:ea typeface="+mn-ea"/>
                <a:cs typeface="+mn-cs"/>
              </a:rPr>
              <a:t>List 5 places where British soldiers have been.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en-US" sz="2400" dirty="0">
                <a:latin typeface="Arial" panose="020B0604020202020204" pitchFamily="34" charset="0"/>
                <a:ea typeface="+mn-ea"/>
                <a:cs typeface="+mn-cs"/>
              </a:rPr>
              <a:t>Explain as many reasons as you can why one country would want to rule another.</a:t>
            </a:r>
            <a:endParaRPr lang="en-GB" sz="2400" dirty="0"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500438"/>
            <a:ext cx="1403350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145088"/>
            <a:ext cx="7556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768350"/>
            <a:ext cx="7556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2179638"/>
            <a:ext cx="4667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6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5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3921" y="0"/>
            <a:ext cx="630172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ea typeface="+mn-ea"/>
                <a:cs typeface="+mn-cs"/>
              </a:rPr>
              <a:t>Recreating Empire</a:t>
            </a:r>
          </a:p>
        </p:txBody>
      </p:sp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179388" y="1136650"/>
            <a:ext cx="4608512" cy="50165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2000" b="1" u="sng" dirty="0">
                <a:latin typeface="Arial" charset="0"/>
              </a:rPr>
              <a:t>Counterfactual History</a:t>
            </a:r>
          </a:p>
          <a:p>
            <a:endParaRPr lang="en-US" sz="20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If you could go back and change History, what would you change about the methods and aims of British Colonial history and Empire?</a:t>
            </a:r>
          </a:p>
          <a:p>
            <a:endParaRPr lang="en-US" sz="20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Think about the way the Empire was run and managed, then make your decisions and explain them in a PEE paragraph.</a:t>
            </a:r>
          </a:p>
          <a:p>
            <a:endParaRPr lang="en-US" sz="2000" dirty="0">
              <a:latin typeface="Arial" charset="0"/>
            </a:endParaRPr>
          </a:p>
          <a:p>
            <a:r>
              <a:rPr lang="en-US" sz="2000" i="1" dirty="0">
                <a:latin typeface="Arial" charset="0"/>
              </a:rPr>
              <a:t>The first thing I would change would be … because … this change would be better due to … however, others might think that …</a:t>
            </a:r>
          </a:p>
        </p:txBody>
      </p:sp>
      <p:pic>
        <p:nvPicPr>
          <p:cNvPr id="922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23330"/>
            <a:ext cx="435610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6" name="Picture 5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0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Calibri" charset="0"/>
            </a:endParaRPr>
          </a:p>
        </p:txBody>
      </p:sp>
      <p:pic>
        <p:nvPicPr>
          <p:cNvPr id="20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229225"/>
          </a:xfrm>
        </p:spPr>
      </p:pic>
      <p:sp>
        <p:nvSpPr>
          <p:cNvPr id="5" name="TextBox 4"/>
          <p:cNvSpPr txBox="1"/>
          <p:nvPr/>
        </p:nvSpPr>
        <p:spPr>
          <a:xfrm>
            <a:off x="250825" y="4627563"/>
            <a:ext cx="7821047" cy="175260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b="1" u="sng" dirty="0">
                <a:latin typeface="Arial" panose="020B0604020202020204" pitchFamily="34" charset="0"/>
                <a:ea typeface="+mn-ea"/>
              </a:rPr>
              <a:t>What is going on here?</a:t>
            </a:r>
          </a:p>
          <a:p>
            <a:pPr eaLnBrk="1" hangingPunct="1">
              <a:defRPr/>
            </a:pPr>
            <a:endParaRPr lang="en-US" b="1" u="sng" dirty="0">
              <a:latin typeface="Arial" panose="020B0604020202020204" pitchFamily="34" charset="0"/>
              <a:ea typeface="+mn-ea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" panose="020B0604020202020204" pitchFamily="34" charset="0"/>
                <a:ea typeface="+mn-ea"/>
              </a:rPr>
              <a:t>List 5 things that you can see happening.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" panose="020B0604020202020204" pitchFamily="34" charset="0"/>
                <a:ea typeface="+mn-ea"/>
              </a:rPr>
              <a:t>Explain what you think is going on, using evidence.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" panose="020B0604020202020204" pitchFamily="34" charset="0"/>
                <a:ea typeface="+mn-ea"/>
              </a:rPr>
              <a:t>If you could ask one person in this picture a question, what would it be &amp; why? </a:t>
            </a:r>
            <a:endParaRPr lang="en-GB" b="1" dirty="0">
              <a:latin typeface="Arial" panose="020B0604020202020204" pitchFamily="34" charset="0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7" name="Picture 6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0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0/0a/Flag_of_Jamaica.svg/2000px-Flag_of_Jamaica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09120"/>
            <a:ext cx="4697759" cy="2348880"/>
          </a:xfrm>
          <a:prstGeom prst="rect">
            <a:avLst/>
          </a:prstGeom>
          <a:noFill/>
        </p:spPr>
      </p:pic>
      <p:pic>
        <p:nvPicPr>
          <p:cNvPr id="1028" name="Picture 4" descr="http://www.sunmaster.co.uk/destination-guides/mainImage/jama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509120"/>
            <a:ext cx="4427984" cy="2348880"/>
          </a:xfrm>
          <a:prstGeom prst="rect">
            <a:avLst/>
          </a:prstGeom>
          <a:noFill/>
        </p:spPr>
      </p:pic>
      <p:pic>
        <p:nvPicPr>
          <p:cNvPr id="1030" name="Picture 6" descr="http://www.worldatlas.com/webimage/countrys/namerica/caribb/jmcari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77328"/>
            <a:ext cx="4524375" cy="3053174"/>
          </a:xfrm>
          <a:prstGeom prst="rect">
            <a:avLst/>
          </a:prstGeom>
          <a:noFill/>
        </p:spPr>
      </p:pic>
      <p:pic>
        <p:nvPicPr>
          <p:cNvPr id="1032" name="Picture 8" descr="http://4.bp.blogspot.com/-zl1-HEsPCdQ/TysFYnYb-tI/AAAAAAAABfA/XkHx-92KfRs/s1600/jamaican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477328"/>
            <a:ext cx="4716016" cy="3103800"/>
          </a:xfrm>
          <a:prstGeom prst="rect">
            <a:avLst/>
          </a:prstGeom>
          <a:noFill/>
        </p:spPr>
      </p:pic>
      <p:pic>
        <p:nvPicPr>
          <p:cNvPr id="1034" name="Picture 10" descr="http://fc00.deviantart.net/fs70/i/2011/132/6/1/reggae_by_yuripulga-d3g70y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645024"/>
            <a:ext cx="3384376" cy="152672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000" dirty="0" smtClean="0"/>
              <a:t>Today we will be learning about slavery in Jamaica. Before we get started, list everything that you know about the island of Jamaica with a partner!</a:t>
            </a:r>
            <a:endParaRPr lang="en-GB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7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0" name="Picture 9" descr="Screen Shot 2016-02-03 at 20.48.0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44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07886"/>
            <a:ext cx="6444208" cy="246221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This woman is called ‘Nanny of the Maroons’ &amp; is one of the national hero’s of Jamaica. She was born in Ghana &amp; came to Jamaica as a slave.</a:t>
            </a:r>
          </a:p>
          <a:p>
            <a:endParaRPr lang="en-GB" sz="2200" dirty="0" smtClean="0"/>
          </a:p>
          <a:p>
            <a:r>
              <a:rPr lang="en-GB" sz="2200" dirty="0" smtClean="0"/>
              <a:t>What do you think she might be famous for? Discuss with your neighbour &amp; record your ideas in your book.</a:t>
            </a:r>
            <a:endParaRPr lang="en-GB" sz="2200" dirty="0"/>
          </a:p>
        </p:txBody>
      </p:sp>
      <p:pic>
        <p:nvPicPr>
          <p:cNvPr id="8194" name="Picture 2" descr="http://jamaicanechoes.files.wordpress.com/2012/07/nanny-on-the-commemorative-500-note.jpg"/>
          <p:cNvPicPr>
            <a:picLocks noChangeAspect="1" noChangeArrowheads="1"/>
          </p:cNvPicPr>
          <p:nvPr/>
        </p:nvPicPr>
        <p:blipFill>
          <a:blip r:embed="rId2" cstate="print"/>
          <a:srcRect l="2751" t="5118" r="5113"/>
          <a:stretch>
            <a:fillRect/>
          </a:stretch>
        </p:blipFill>
        <p:spPr bwMode="auto">
          <a:xfrm>
            <a:off x="0" y="3170099"/>
            <a:ext cx="9144000" cy="3284984"/>
          </a:xfrm>
          <a:prstGeom prst="rect">
            <a:avLst/>
          </a:prstGeom>
          <a:noFill/>
        </p:spPr>
      </p:pic>
      <p:pic>
        <p:nvPicPr>
          <p:cNvPr id="1026" name="Picture 2" descr="http://upload.wikimedia.org/wikipedia/commons/thumb/0/0a/Flag_of_Jamaica.svg/2000px-Flag_of_Jamaica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707886"/>
            <a:ext cx="2699792" cy="246221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Title: Resisting Slavery</a:t>
            </a:r>
            <a:endParaRPr lang="en-GB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7" name="Picture 6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4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/>
              <a:t>Title: How was Slavery Defended?</a:t>
            </a:r>
          </a:p>
          <a:p>
            <a:r>
              <a:rPr lang="en-GB" sz="4000" b="1" dirty="0" smtClean="0"/>
              <a:t>Question: </a:t>
            </a:r>
            <a:r>
              <a:rPr lang="en-GB" sz="4000" dirty="0" smtClean="0"/>
              <a:t>How do you think that some people / groups defended slavery? </a:t>
            </a:r>
          </a:p>
          <a:p>
            <a:r>
              <a:rPr lang="en-GB" sz="4000" b="1" dirty="0" smtClean="0"/>
              <a:t>Your job: </a:t>
            </a:r>
            <a:r>
              <a:rPr lang="en-GB" sz="4000" dirty="0" smtClean="0"/>
              <a:t>List your ideas &amp; explain at least 1 answer in a detailed sentence.</a:t>
            </a:r>
            <a:endParaRPr lang="en-GB" sz="4000" dirty="0"/>
          </a:p>
        </p:txBody>
      </p:sp>
      <p:pic>
        <p:nvPicPr>
          <p:cNvPr id="1028" name="Picture 4" descr="http://histclo.com/imagef/date/2010/04/tread34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86968"/>
            <a:ext cx="5292080" cy="3671032"/>
          </a:xfrm>
          <a:prstGeom prst="rect">
            <a:avLst/>
          </a:prstGeom>
          <a:noFill/>
        </p:spPr>
      </p:pic>
      <p:pic>
        <p:nvPicPr>
          <p:cNvPr id="1030" name="Picture 6" descr="http://ts1.mm.bing.net/th?id=HN.608022848102795716&amp;pid=15.1&amp;P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140968"/>
            <a:ext cx="4067944" cy="37170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7" name="Picture 6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0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2998"/>
          </a:xfrm>
          <a:solidFill>
            <a:srgbClr val="FF3399"/>
          </a:solidFill>
        </p:spPr>
        <p:txBody>
          <a:bodyPr>
            <a:noAutofit/>
          </a:bodyPr>
          <a:lstStyle/>
          <a:p>
            <a:pPr algn="ctr"/>
            <a:r>
              <a:rPr lang="en-US" sz="5400" b="1" u="sng" dirty="0" smtClean="0"/>
              <a:t>Title: Treaty of Versailles</a:t>
            </a:r>
            <a:endParaRPr lang="en-US" sz="5400" b="1" u="sng" dirty="0"/>
          </a:p>
        </p:txBody>
      </p:sp>
      <p:pic>
        <p:nvPicPr>
          <p:cNvPr id="10242" name="Picture 2" descr="http://t3.gstatic.com/images?q=tbn:ANd9GcQ6pZm6pDa8WLiIf0Aorcty7YvxEAVtxhfssLhs9Qr6o0ZD9_c8Kj-guCyO6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8851"/>
            <a:ext cx="2469823" cy="3384572"/>
          </a:xfrm>
          <a:prstGeom prst="rect">
            <a:avLst/>
          </a:prstGeom>
          <a:noFill/>
        </p:spPr>
      </p:pic>
      <p:pic>
        <p:nvPicPr>
          <p:cNvPr id="10244" name="Picture 4" descr="http://www.historyonthenet.com/WW1/images/machineg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5387" y="851650"/>
            <a:ext cx="2714918" cy="2185636"/>
          </a:xfrm>
          <a:prstGeom prst="rect">
            <a:avLst/>
          </a:prstGeom>
          <a:noFill/>
        </p:spPr>
      </p:pic>
      <p:pic>
        <p:nvPicPr>
          <p:cNvPr id="10246" name="Picture 6" descr="http://freepages.genealogy.rootsweb.ancestry.com/%7Egregkrenzelok/veterinary%20corp%20in%20ww1/beastsofburd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2842" y="851650"/>
            <a:ext cx="3606267" cy="218563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41" y="3115939"/>
            <a:ext cx="6487463" cy="1380648"/>
          </a:xfrm>
          <a:prstGeom prst="rect">
            <a:avLst/>
          </a:prstGeom>
        </p:spPr>
      </p:pic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448532"/>
              </p:ext>
            </p:extLst>
          </p:nvPr>
        </p:nvGraphicFramePr>
        <p:xfrm>
          <a:off x="253785" y="4033164"/>
          <a:ext cx="5260394" cy="229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5975"/>
                <a:gridCol w="4414419"/>
              </a:tblGrid>
              <a:tr h="737697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Must </a:t>
                      </a:r>
                    </a:p>
                    <a:p>
                      <a:r>
                        <a:rPr lang="en-GB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Lv.</a:t>
                      </a:r>
                      <a:r>
                        <a:rPr lang="en-GB" sz="18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5/6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cs typeface="Arial" charset="0"/>
                        </a:rPr>
                        <a:t>State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cs typeface="Arial" charset="0"/>
                        </a:rPr>
                        <a:t> at least 3 things that may have contributed to Germany losing.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cs typeface="Arial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+mn-lt"/>
                        </a:rPr>
                        <a:t>Should</a:t>
                      </a:r>
                    </a:p>
                    <a:p>
                      <a:r>
                        <a:rPr lang="en-GB" sz="1800" b="1" dirty="0" smtClean="0">
                          <a:latin typeface="+mn-lt"/>
                        </a:rPr>
                        <a:t>Lv. 6/7</a:t>
                      </a:r>
                      <a:endParaRPr lang="en-GB" sz="1800" b="1" dirty="0"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cs typeface="Arial" charset="0"/>
                        </a:rPr>
                        <a:t>Describe at least 3 things that may have contributed to Germany losing.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cs typeface="Arial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latin typeface="+mn-lt"/>
                        </a:rPr>
                        <a:t>Could</a:t>
                      </a:r>
                    </a:p>
                    <a:p>
                      <a:r>
                        <a:rPr lang="en-GB" sz="1800" b="1" dirty="0" smtClean="0">
                          <a:latin typeface="+mn-lt"/>
                        </a:rPr>
                        <a:t>Lv. 7/8</a:t>
                      </a:r>
                      <a:endParaRPr lang="en-GB" sz="1800" b="1" dirty="0">
                        <a:latin typeface="+mn-lt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cs typeface="Arial" charset="0"/>
                        </a:rPr>
                        <a:t>Explain at least 3 things that may have contributed to Germany losing and </a:t>
                      </a:r>
                      <a:r>
                        <a:rPr lang="en-US" sz="1800" b="1" u="sng" baseline="0" dirty="0" smtClean="0">
                          <a:solidFill>
                            <a:schemeClr val="tx1"/>
                          </a:solidFill>
                          <a:cs typeface="Arial" charset="0"/>
                        </a:rPr>
                        <a:t>LINK</a:t>
                      </a:r>
                      <a:r>
                        <a:rPr lang="en-US" sz="1800" b="1" u="none" baseline="0" dirty="0" smtClean="0">
                          <a:solidFill>
                            <a:schemeClr val="tx1"/>
                          </a:solidFill>
                          <a:cs typeface="Arial" charset="0"/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cs typeface="Arial" charset="0"/>
                        </a:rPr>
                        <a:t>at least 2 of them.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cs typeface="Arial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673577" y="4270440"/>
            <a:ext cx="3429836" cy="175432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Growth Mindset  Extension Activity: </a:t>
            </a:r>
            <a:r>
              <a:rPr lang="en-US" b="1" dirty="0" smtClean="0"/>
              <a:t>Judge and justify which of the reasons that you have identified is the most significant. Use evidence to justify your opinion where possible.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6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2" name="Picture 11" descr="Screen Shot 2016-02-03 at 20.48.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60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16832"/>
            <a:ext cx="4211961" cy="43199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000" r="14563" b="2401"/>
          <a:stretch/>
        </p:blipFill>
        <p:spPr>
          <a:xfrm>
            <a:off x="4211961" y="1916832"/>
            <a:ext cx="4932040" cy="4319985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51521" y="775327"/>
            <a:ext cx="3960440" cy="1944216"/>
          </a:xfrm>
          <a:prstGeom prst="cloudCallout">
            <a:avLst>
              <a:gd name="adj1" fmla="val 3208"/>
              <a:gd name="adj2" fmla="val 91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loud Callout 7"/>
          <p:cNvSpPr/>
          <p:nvPr/>
        </p:nvSpPr>
        <p:spPr>
          <a:xfrm>
            <a:off x="4932040" y="785206"/>
            <a:ext cx="3960440" cy="1944216"/>
          </a:xfrm>
          <a:prstGeom prst="cloudCallout">
            <a:avLst>
              <a:gd name="adj1" fmla="val -2743"/>
              <a:gd name="adj2" fmla="val 736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-1" y="-38916"/>
            <a:ext cx="914400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are they thinking?! Write your ideas in your book. Be prepared to explain your reasoning! 3 minutes. 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1" name="Picture 10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5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93610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b="1" u="sng" dirty="0" smtClean="0"/>
              <a:t>Title: The Nazis Win Power, 1932-1933</a:t>
            </a:r>
            <a:endParaRPr lang="en-GB" sz="40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3131840" y="963199"/>
            <a:ext cx="5780213" cy="387798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year is 1932. The Nazis have come to you – as a Political Strategist – for your advice on how best to exploit the Great Depression and political turmoil and suggestions on the tactics that they could adopt to help them gain power.</a:t>
            </a:r>
          </a:p>
          <a:p>
            <a:endParaRPr lang="en-US" sz="2400" dirty="0" smtClean="0"/>
          </a:p>
          <a:p>
            <a:r>
              <a:rPr lang="en-US" sz="2400" dirty="0"/>
              <a:t>5</a:t>
            </a:r>
            <a:r>
              <a:rPr lang="en-US" sz="2400" dirty="0" smtClean="0"/>
              <a:t> Minutes!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2619477" cy="261947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802346"/>
              </p:ext>
            </p:extLst>
          </p:nvPr>
        </p:nvGraphicFramePr>
        <p:xfrm>
          <a:off x="3048000" y="3939811"/>
          <a:ext cx="60960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Potential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Strategy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Potential Effects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E.G:</a:t>
                      </a:r>
                      <a:r>
                        <a:rPr lang="en-US" i="1" baseline="0" dirty="0" smtClean="0"/>
                        <a:t> Use propaganda blaming the Jews for the Great Depression – Make them a scapegoat.</a:t>
                      </a:r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/>
                        <a:t>E.G: Germans might</a:t>
                      </a:r>
                      <a:r>
                        <a:rPr lang="en-US" i="1" baseline="0" dirty="0" smtClean="0"/>
                        <a:t> blame the Jews for the social, economic and political turbulence.</a:t>
                      </a:r>
                      <a:endParaRPr lang="en-GB" i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2304"/>
            <a:ext cx="2667325" cy="1739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5469407"/>
            <a:ext cx="885698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Growth Mindset A* Extension! </a:t>
            </a:r>
            <a:r>
              <a:rPr lang="en-US" dirty="0" smtClean="0"/>
              <a:t>Explain the links between the economic, political and social turbulence in Germany between 1929-1933. (Linking is a key exam skill!)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4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 eaLnBrk="1" hangingPunct="1"/>
            <a:r>
              <a:rPr lang="en-GB" sz="2000">
                <a:latin typeface="Arial" charset="0"/>
                <a:cs typeface="Arial" charset="0"/>
              </a:rPr>
              <a:t>Starter Activity: Think about the Nazi view of women. What might be the odd one out and why?! Explain your decision. 3 mins!</a:t>
            </a:r>
          </a:p>
        </p:txBody>
      </p:sp>
      <p:pic>
        <p:nvPicPr>
          <p:cNvPr id="2051" name="Picture 5" descr="http://www.genuki.org.uk/big/eng/LIN/Scothern/scothern_st_ger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28466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crying-ba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92150"/>
            <a:ext cx="4500562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 descr="1950s-Woman-Coo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284538"/>
            <a:ext cx="4500562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Women-Smoking-192_666793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42846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WordArt 12"/>
          <p:cNvSpPr>
            <a:spLocks noChangeArrowheads="1" noChangeShapeType="1" noTextEdit="1"/>
          </p:cNvSpPr>
          <p:nvPr/>
        </p:nvSpPr>
        <p:spPr bwMode="auto">
          <a:xfrm>
            <a:off x="323850" y="908050"/>
            <a:ext cx="228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A</a:t>
            </a:r>
          </a:p>
        </p:txBody>
      </p:sp>
      <p:sp>
        <p:nvSpPr>
          <p:cNvPr id="2056" name="WordArt 13"/>
          <p:cNvSpPr>
            <a:spLocks noChangeArrowheads="1" noChangeShapeType="1" noTextEdit="1"/>
          </p:cNvSpPr>
          <p:nvPr/>
        </p:nvSpPr>
        <p:spPr bwMode="auto">
          <a:xfrm>
            <a:off x="4859338" y="981075"/>
            <a:ext cx="228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B</a:t>
            </a:r>
          </a:p>
        </p:txBody>
      </p:sp>
      <p:sp>
        <p:nvSpPr>
          <p:cNvPr id="2057" name="WordArt 14"/>
          <p:cNvSpPr>
            <a:spLocks noChangeArrowheads="1" noChangeShapeType="1" noTextEdit="1"/>
          </p:cNvSpPr>
          <p:nvPr/>
        </p:nvSpPr>
        <p:spPr bwMode="auto">
          <a:xfrm>
            <a:off x="250825" y="4581525"/>
            <a:ext cx="228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C</a:t>
            </a:r>
          </a:p>
        </p:txBody>
      </p:sp>
      <p:sp>
        <p:nvSpPr>
          <p:cNvPr id="2058" name="WordArt 15"/>
          <p:cNvSpPr>
            <a:spLocks noChangeArrowheads="1" noChangeShapeType="1" noTextEdit="1"/>
          </p:cNvSpPr>
          <p:nvPr/>
        </p:nvSpPr>
        <p:spPr bwMode="auto">
          <a:xfrm>
            <a:off x="4787900" y="3933825"/>
            <a:ext cx="21590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</a:t>
            </a:r>
          </a:p>
        </p:txBody>
      </p:sp>
      <p:sp>
        <p:nvSpPr>
          <p:cNvPr id="2060" name="TextBox 11"/>
          <p:cNvSpPr txBox="1">
            <a:spLocks noChangeArrowheads="1"/>
          </p:cNvSpPr>
          <p:nvPr/>
        </p:nvSpPr>
        <p:spPr bwMode="auto">
          <a:xfrm>
            <a:off x="71438" y="5383212"/>
            <a:ext cx="9144000" cy="646113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b="1"/>
              <a:t>Growth Mindset A* Extension: </a:t>
            </a:r>
            <a:r>
              <a:rPr lang="en-GB"/>
              <a:t>Why did the Nazis launch initiatives / drive through measures regarding the roles of women in Germany? Explain your thinking.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6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3" name="Picture 12" descr="Screen Shot 2016-02-03 at 20.48.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81640"/>
              </p:ext>
            </p:extLst>
          </p:nvPr>
        </p:nvGraphicFramePr>
        <p:xfrm>
          <a:off x="539552" y="1628800"/>
          <a:ext cx="7920038" cy="2990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002"/>
                <a:gridCol w="3508518"/>
                <a:gridCol w="3508518"/>
              </a:tblGrid>
              <a:tr h="51983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Item</a:t>
                      </a:r>
                      <a:endParaRPr lang="en-GB" sz="2000" dirty="0"/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Factor</a:t>
                      </a:r>
                      <a:endParaRPr lang="en-GB" sz="2000" dirty="0"/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Sentence Starter</a:t>
                      </a:r>
                      <a:endParaRPr lang="en-GB" sz="2000" dirty="0"/>
                    </a:p>
                  </a:txBody>
                  <a:tcPr marL="91430" marR="91430" marT="45713" marB="45713"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Star One</a:t>
                      </a:r>
                      <a:endParaRPr lang="en-GB" sz="2000" dirty="0"/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One thing that was good.</a:t>
                      </a:r>
                      <a:endParaRPr lang="en-GB" sz="2000" dirty="0"/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The first thing that was good was … because …</a:t>
                      </a:r>
                      <a:endParaRPr lang="en-GB" sz="2000" dirty="0"/>
                    </a:p>
                  </a:txBody>
                  <a:tcPr marL="91430" marR="91430" marT="45713" marB="45713"/>
                </a:tc>
              </a:tr>
              <a:tr h="90191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Star Two</a:t>
                      </a:r>
                      <a:endParaRPr lang="en-GB" sz="2000" dirty="0"/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One thing that was good.</a:t>
                      </a:r>
                      <a:endParaRPr lang="en-GB" sz="2000" dirty="0"/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The second thing that was good was … because …</a:t>
                      </a:r>
                      <a:endParaRPr lang="en-GB" sz="2000" dirty="0" smtClean="0"/>
                    </a:p>
                  </a:txBody>
                  <a:tcPr marL="91430" marR="91430" marT="45713" marB="45713"/>
                </a:tc>
              </a:tr>
              <a:tr h="7766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Wish</a:t>
                      </a:r>
                      <a:endParaRPr lang="en-GB" sz="2000" dirty="0"/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One thing that could be even better.</a:t>
                      </a:r>
                      <a:endParaRPr lang="en-GB" sz="2000" dirty="0"/>
                    </a:p>
                  </a:txBody>
                  <a:tcPr marL="91430" marR="91430" marT="45713" marB="45713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Next</a:t>
                      </a:r>
                      <a:r>
                        <a:rPr lang="en-US" sz="2000" baseline="0" dirty="0" smtClean="0"/>
                        <a:t> time it would be great if … because …</a:t>
                      </a:r>
                      <a:endParaRPr lang="en-GB" sz="2000" dirty="0"/>
                    </a:p>
                  </a:txBody>
                  <a:tcPr marL="91430" marR="91430" marT="45713" marB="45713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Starter: Peer Assessment of Homework on Sir Francis Drake</a:t>
            </a:r>
            <a:endParaRPr lang="en-GB" sz="40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5085184"/>
            <a:ext cx="85689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Effort Grade:</a:t>
            </a:r>
            <a:r>
              <a:rPr lang="en-US" b="1" dirty="0" smtClean="0"/>
              <a:t> </a:t>
            </a:r>
            <a:r>
              <a:rPr lang="en-US" dirty="0" smtClean="0"/>
              <a:t>Give your partner an effort grade between 1 (very good) and 4 (below expectations). Be honest and constructive!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2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34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http://261095.medialib.glogster.com/thumbnails/2d1e8028e21413a1a9086cb128aa98c3bc7f20243f5cd6340411d9bd8991b245/roles-of-women-in-nazi-germany-sou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79"/>
          <a:stretch>
            <a:fillRect/>
          </a:stretch>
        </p:blipFill>
        <p:spPr bwMode="auto">
          <a:xfrm>
            <a:off x="0" y="517525"/>
            <a:ext cx="914400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323850" y="3644900"/>
          <a:ext cx="8569325" cy="2566034"/>
        </p:xfrm>
        <a:graphic>
          <a:graphicData uri="http://schemas.openxmlformats.org/drawingml/2006/table">
            <a:tbl>
              <a:tblPr/>
              <a:tblGrid>
                <a:gridCol w="1649413"/>
                <a:gridCol w="2098675"/>
                <a:gridCol w="482123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Term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Meaning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Why did the Nazi’s approve?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Kinder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Because the job of a German was to be a good wife and mother, rearing as many children as possible for the Third Reich 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Kirche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Church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Kuche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309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/>
              <a:t>Title: The Changing Position of Women in Nazi Germany</a:t>
            </a:r>
            <a:endParaRPr lang="en-GB" sz="2800"/>
          </a:p>
        </p:txBody>
      </p:sp>
      <p:sp>
        <p:nvSpPr>
          <p:cNvPr id="5" name="TextBox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6" name="Picture 5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4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2656"/>
            <a:ext cx="9144000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Economic Problems 1918-1923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07542"/>
            <a:ext cx="9144000" cy="440120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Activities: </a:t>
            </a:r>
          </a:p>
          <a:p>
            <a:endParaRPr lang="en-US" sz="2800" b="1" u="sng" dirty="0" smtClean="0"/>
          </a:p>
          <a:p>
            <a:pPr marL="514350" indent="-514350">
              <a:buAutoNum type="arabicParenR"/>
            </a:pPr>
            <a:r>
              <a:rPr lang="en-US" sz="2800" b="1" dirty="0" smtClean="0"/>
              <a:t>Write title &amp; stick in </a:t>
            </a:r>
            <a:r>
              <a:rPr lang="en-US" sz="2800" b="1" dirty="0" err="1" smtClean="0"/>
              <a:t>L.O’s</a:t>
            </a:r>
            <a:r>
              <a:rPr lang="en-US" sz="2800" b="1" dirty="0" smtClean="0"/>
              <a:t>.</a:t>
            </a:r>
            <a:endParaRPr lang="en-US" sz="2800" b="1" dirty="0"/>
          </a:p>
          <a:p>
            <a:pPr marL="514350" indent="-514350"/>
            <a:endParaRPr lang="en-US" sz="2800" b="1" dirty="0" smtClean="0"/>
          </a:p>
          <a:p>
            <a:r>
              <a:rPr lang="en-US" sz="2800" b="1" dirty="0" smtClean="0"/>
              <a:t>2) Devise 3 questions for your </a:t>
            </a:r>
            <a:r>
              <a:rPr lang="en-US" sz="2800" b="1" dirty="0" err="1" smtClean="0"/>
              <a:t>neighbour</a:t>
            </a:r>
            <a:r>
              <a:rPr lang="en-US" sz="2800" b="1" dirty="0" smtClean="0"/>
              <a:t> about the course thus far to test their subject knowledge. Let them answer in your book &amp; grade them!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3) Prepare a ‘To what extent …’ style question for Mr. O’S … then give him feedback on his answer!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		</a:t>
            </a:r>
            <a:r>
              <a:rPr lang="en-GB" dirty="0" smtClean="0">
                <a:solidFill>
                  <a:schemeClr val="tx1"/>
                </a:solidFill>
              </a:rPr>
              <a:t>	                                                   Date</a:t>
            </a:r>
            <a:r>
              <a:rPr lang="en-GB" smtClean="0">
                <a:solidFill>
                  <a:schemeClr val="tx1"/>
                </a:solidFill>
              </a:rPr>
              <a:t>: 14</a:t>
            </a:r>
            <a:r>
              <a:rPr lang="en-GB" baseline="30000" smtClean="0">
                <a:solidFill>
                  <a:schemeClr val="tx1"/>
                </a:solidFill>
              </a:rPr>
              <a:t>TH</a:t>
            </a:r>
            <a:r>
              <a:rPr lang="en-GB" smtClean="0">
                <a:solidFill>
                  <a:schemeClr val="tx1"/>
                </a:solidFill>
              </a:rPr>
              <a:t> September 2015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0482" name="Picture 2" descr="http://states-world.ru/flags/ger-fx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7696" y="1040542"/>
            <a:ext cx="2736304" cy="18242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7" name="Picture 6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1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usagold.com/images/weimarpl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131840" cy="4869160"/>
          </a:xfrm>
          <a:prstGeom prst="rect">
            <a:avLst/>
          </a:prstGeom>
          <a:noFill/>
        </p:spPr>
      </p:pic>
      <p:pic>
        <p:nvPicPr>
          <p:cNvPr id="33796" name="Picture 4" descr="http://upload.wikimedia.org/wikipedia/commons/f/ff/Bundesarchiv_Bild_102-00104,_Inflation,_Tapezieren_mit_Geldschein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0094" y="0"/>
            <a:ext cx="3103906" cy="4869160"/>
          </a:xfrm>
          <a:prstGeom prst="rect">
            <a:avLst/>
          </a:prstGeom>
          <a:noFill/>
        </p:spPr>
      </p:pic>
      <p:pic>
        <p:nvPicPr>
          <p:cNvPr id="33798" name="Picture 6" descr="http://www.rickackerman.com/wp-content/uploads/2011/04/German-hyperinfla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0"/>
            <a:ext cx="3024336" cy="48691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1032" y="4869160"/>
            <a:ext cx="8166868" cy="156966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What can you learn from these three sources?! Discuss with a partner &amp; record your ideas in your book. 3 minutes.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7" name="Picture 6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Political Problems 1918-1923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56792"/>
            <a:ext cx="5004048" cy="440120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Activities: </a:t>
            </a:r>
          </a:p>
          <a:p>
            <a:endParaRPr lang="en-US" sz="2800" b="1" u="sng" dirty="0" smtClean="0"/>
          </a:p>
          <a:p>
            <a:pPr marL="514350" indent="-514350"/>
            <a:r>
              <a:rPr lang="en-US" sz="2800" b="1" dirty="0" smtClean="0"/>
              <a:t>1) Write title &amp; stick in </a:t>
            </a:r>
            <a:r>
              <a:rPr lang="en-US" sz="2800" b="1" dirty="0" err="1" smtClean="0"/>
              <a:t>L.O’s</a:t>
            </a:r>
            <a:r>
              <a:rPr lang="en-US" sz="2800" b="1" dirty="0" smtClean="0"/>
              <a:t>.</a:t>
            </a:r>
            <a:endParaRPr lang="en-US" sz="2800" b="1" dirty="0"/>
          </a:p>
          <a:p>
            <a:pPr marL="514350" indent="-514350"/>
            <a:endParaRPr lang="en-US" sz="2800" b="1" dirty="0" smtClean="0"/>
          </a:p>
          <a:p>
            <a:r>
              <a:rPr lang="en-US" sz="2800" b="1" dirty="0" smtClean="0"/>
              <a:t>2) To somebody who hasn’t studied Germany like you have, they might think that this woman is the happiest in the world! Explain why they might be wrong.</a:t>
            </a:r>
          </a:p>
        </p:txBody>
      </p:sp>
      <p:pic>
        <p:nvPicPr>
          <p:cNvPr id="12290" name="Picture 2" descr="http://wordworry.files.wordpress.com/2014/02/weim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556792"/>
            <a:ext cx="3995936" cy="43204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6" name="Picture 5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7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2656"/>
            <a:ext cx="9144000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The Stresemann Era 1924-1929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10066"/>
            <a:ext cx="9144000" cy="2677656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Activities: </a:t>
            </a:r>
          </a:p>
          <a:p>
            <a:pPr marL="514350" indent="-514350"/>
            <a:r>
              <a:rPr lang="en-US" sz="2800" b="1" dirty="0" smtClean="0"/>
              <a:t>1) Write title &amp; stick in L.O’s.</a:t>
            </a:r>
          </a:p>
          <a:p>
            <a:r>
              <a:rPr lang="en-US" sz="2800" b="1" dirty="0" smtClean="0"/>
              <a:t>2) List the problems that Stresemann might have faced when he became Chancellor in August 1923.</a:t>
            </a:r>
          </a:p>
          <a:p>
            <a:r>
              <a:rPr lang="en-US" sz="2800" b="1" dirty="0" smtClean="0"/>
              <a:t>3) Rank the top three problems in order of significance. Justify your opinions!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046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		</a:t>
            </a:r>
            <a:r>
              <a:rPr lang="en-GB" dirty="0" smtClean="0">
                <a:solidFill>
                  <a:schemeClr val="tx1"/>
                </a:solidFill>
              </a:rPr>
              <a:t>	                                                Date: 5</a:t>
            </a:r>
            <a:r>
              <a:rPr lang="en-GB" baseline="30000" dirty="0" smtClean="0">
                <a:solidFill>
                  <a:schemeClr val="tx1"/>
                </a:solidFill>
              </a:rPr>
              <a:t>th</a:t>
            </a:r>
            <a:r>
              <a:rPr lang="en-GB" dirty="0" smtClean="0">
                <a:solidFill>
                  <a:schemeClr val="tx1"/>
                </a:solidFill>
              </a:rPr>
              <a:t> October 2015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8109"/>
            <a:ext cx="1670907" cy="232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ular Callout 6"/>
          <p:cNvSpPr/>
          <p:nvPr/>
        </p:nvSpPr>
        <p:spPr>
          <a:xfrm>
            <a:off x="1835696" y="4050483"/>
            <a:ext cx="6840760" cy="2089474"/>
          </a:xfrm>
          <a:prstGeom prst="wedgeRoundRectCallout">
            <a:avLst>
              <a:gd name="adj1" fmla="val -60796"/>
              <a:gd name="adj2" fmla="val 38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I was the Chancellor &amp; Foreign Secretary between August 1923 &amp; November 1923 when I resigned the Chancellorship. I remained Foreign Secretary until 1929 – just before the Wall Street Crash - when I died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0" name="Picture 9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58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belfairs10histnazi1.files.wordpress.com/2009/10/hoyer_hitler.jpg?w=450"/>
          <p:cNvPicPr>
            <a:picLocks noChangeAspect="1" noChangeArrowheads="1"/>
          </p:cNvPicPr>
          <p:nvPr/>
        </p:nvPicPr>
        <p:blipFill>
          <a:blip r:embed="rId2" cstate="print">
            <a:lum bright="5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4" descr="http://1.bp.blogspot.com/_DvlWo60SGRg/TAC2UGq2NDI/AAAAAAAADAo/I1UWMSaZ7_c/s1600/german+policeman+1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4392613" cy="559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3995936" y="836712"/>
            <a:ext cx="4896544" cy="3456384"/>
          </a:xfrm>
          <a:prstGeom prst="wedgeRoundRectCallout">
            <a:avLst>
              <a:gd name="adj1" fmla="val -74553"/>
              <a:gd name="adj2" fmla="val -27152"/>
              <a:gd name="adj3" fmla="val 16667"/>
            </a:avLst>
          </a:prstGeom>
          <a:solidFill>
            <a:schemeClr val="accent1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2000" dirty="0" smtClean="0"/>
              <a:t>My </a:t>
            </a:r>
            <a:r>
              <a:rPr lang="en-GB" sz="2000" dirty="0"/>
              <a:t>name is Heinrich. </a:t>
            </a:r>
            <a:r>
              <a:rPr lang="en-GB" sz="2000" dirty="0" smtClean="0"/>
              <a:t>I’m an </a:t>
            </a:r>
            <a:r>
              <a:rPr lang="en-GB" sz="2000" dirty="0"/>
              <a:t>average German man </a:t>
            </a:r>
            <a:r>
              <a:rPr lang="en-GB" sz="2000" dirty="0" smtClean="0"/>
              <a:t>who </a:t>
            </a:r>
            <a:r>
              <a:rPr lang="en-GB" sz="2000" dirty="0"/>
              <a:t>fought in </a:t>
            </a:r>
            <a:r>
              <a:rPr lang="en-GB" sz="2000" dirty="0" smtClean="0"/>
              <a:t>WW1. </a:t>
            </a:r>
            <a:r>
              <a:rPr lang="en-GB" sz="2000" dirty="0"/>
              <a:t>What might have motivated me to join a fringe right wing party like the Nazis between 1919 and 1923?</a:t>
            </a:r>
          </a:p>
          <a:p>
            <a:endParaRPr lang="en-GB" sz="2000" dirty="0"/>
          </a:p>
          <a:p>
            <a:r>
              <a:rPr lang="en-GB" sz="2000" dirty="0" smtClean="0"/>
              <a:t>Discuss </a:t>
            </a:r>
            <a:r>
              <a:rPr lang="en-GB" sz="2000" dirty="0"/>
              <a:t>with your partner and write five bullet points to suggest potential reasons. </a:t>
            </a:r>
          </a:p>
          <a:p>
            <a:endParaRPr lang="en-GB" sz="2000" dirty="0"/>
          </a:p>
          <a:p>
            <a:r>
              <a:rPr lang="en-GB" sz="2000" dirty="0"/>
              <a:t>You have </a:t>
            </a:r>
            <a:r>
              <a:rPr lang="en-GB" sz="2000" dirty="0" smtClean="0"/>
              <a:t>5 </a:t>
            </a:r>
            <a:r>
              <a:rPr lang="en-GB" sz="2000" dirty="0"/>
              <a:t>minutes!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The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Birth of the Nazis 1919-1923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9952" y="4653136"/>
            <a:ext cx="4680520" cy="1138773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700" b="1" dirty="0" smtClean="0"/>
              <a:t>A* Brain Builder Extension: To what extent do you think an ex-soldier like Hitler would have been more attracted by the Nazis than by the Communists? Justify your opinion.</a:t>
            </a:r>
            <a:endParaRPr lang="en-US" sz="17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0" name="Picture 9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2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image007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4101" name="Picture 2" descr="http://listverse.files.wordpress.com/2009/09/bernice_abbott_james_joyce_1926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3095625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203575" y="620713"/>
            <a:ext cx="5689600" cy="4608512"/>
          </a:xfrm>
          <a:prstGeom prst="wedgeRoundRectCallout">
            <a:avLst>
              <a:gd name="adj1" fmla="val -70652"/>
              <a:gd name="adj2" fmla="val -1795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chemeClr val="tx1"/>
                </a:solidFill>
              </a:rPr>
              <a:t>What did the Nazis do between 1924-1928 that would help them once Stresemann died the Wall Street Crash occurred?</a:t>
            </a:r>
          </a:p>
          <a:p>
            <a:pPr eaLnBrk="1" hangingPunct="1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C Grade: Must list 3 things.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6600"/>
                </a:solidFill>
              </a:rPr>
              <a:t>B Grade: Should explain 2 in a detailed sentence.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B050"/>
                </a:solidFill>
              </a:rPr>
              <a:t>A/A* Grade: Could put them in rank order of significance and justify your top choice.</a:t>
            </a:r>
            <a:endParaRPr lang="en-GB" sz="2400" dirty="0">
              <a:solidFill>
                <a:srgbClr val="00B050"/>
              </a:solidFill>
            </a:endParaRPr>
          </a:p>
          <a:p>
            <a:pPr algn="ctr" eaLnBrk="1" hangingPunct="1"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103" name="TextBox 1"/>
          <p:cNvSpPr txBox="1">
            <a:spLocks noChangeArrowheads="1"/>
          </p:cNvSpPr>
          <p:nvPr/>
        </p:nvSpPr>
        <p:spPr bwMode="auto">
          <a:xfrm>
            <a:off x="0" y="11113"/>
            <a:ext cx="91440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u="sng"/>
              <a:t>Title: Economic Crisis 1929-1932 &amp; Great Depression</a:t>
            </a:r>
            <a:endParaRPr lang="en-GB" sz="2800" b="1" u="sng"/>
          </a:p>
        </p:txBody>
      </p:sp>
      <p:sp>
        <p:nvSpPr>
          <p:cNvPr id="4105" name="TextBox 8"/>
          <p:cNvSpPr txBox="1">
            <a:spLocks noChangeArrowheads="1"/>
          </p:cNvSpPr>
          <p:nvPr/>
        </p:nvSpPr>
        <p:spPr bwMode="auto">
          <a:xfrm>
            <a:off x="2339975" y="5257800"/>
            <a:ext cx="6472238" cy="922338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1"/>
              <a:t>A* Brain Builder Extension: Research the Bamberg Conference in 1926; in what ways &amp; to what extent did it help the Nazis  during the wilderness years? </a:t>
            </a:r>
            <a:endParaRPr 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0" name="Picture 9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6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2078038" y="818627"/>
            <a:ext cx="856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u="sng" dirty="0"/>
              <a:t>Can You Help Sir Remember?!?</a:t>
            </a: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398725">
            <a:off x="410367" y="3188731"/>
            <a:ext cx="3335338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AutoShape 8"/>
          <p:cNvSpPr>
            <a:spLocks noChangeArrowheads="1"/>
          </p:cNvSpPr>
          <p:nvPr/>
        </p:nvSpPr>
        <p:spPr bwMode="auto">
          <a:xfrm>
            <a:off x="4572000" y="3789363"/>
            <a:ext cx="4176713" cy="1439837"/>
          </a:xfrm>
          <a:prstGeom prst="cloudCallout">
            <a:avLst>
              <a:gd name="adj1" fmla="val -91009"/>
              <a:gd name="adj2" fmla="val -1551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b="1" dirty="0"/>
              <a:t>How / Why did Germany recover between 1924-1929?</a:t>
            </a:r>
          </a:p>
        </p:txBody>
      </p:sp>
      <p:sp>
        <p:nvSpPr>
          <p:cNvPr id="14344" name="AutoShape 9"/>
          <p:cNvSpPr>
            <a:spLocks noChangeArrowheads="1"/>
          </p:cNvSpPr>
          <p:nvPr/>
        </p:nvSpPr>
        <p:spPr bwMode="auto">
          <a:xfrm>
            <a:off x="3911035" y="1632482"/>
            <a:ext cx="4176713" cy="1800225"/>
          </a:xfrm>
          <a:prstGeom prst="cloudCallout">
            <a:avLst>
              <a:gd name="adj1" fmla="val -71894"/>
              <a:gd name="adj2" fmla="val 8289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b="1"/>
              <a:t>Why was 1923 such a difficult year for the Weimar Republic?</a:t>
            </a:r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250825" y="836613"/>
            <a:ext cx="3504363" cy="189282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err="1" smtClean="0"/>
              <a:t>Historychappy</a:t>
            </a:r>
            <a:r>
              <a:rPr lang="en-GB" b="1" dirty="0" smtClean="0"/>
              <a:t> has </a:t>
            </a:r>
            <a:r>
              <a:rPr lang="en-GB" b="1" dirty="0"/>
              <a:t>lost his</a:t>
            </a:r>
            <a:r>
              <a:rPr lang="en-GB" dirty="0"/>
              <a:t> </a:t>
            </a:r>
            <a:r>
              <a:rPr lang="en-GB" b="1" dirty="0"/>
              <a:t>memory! Help him out by writing at least three bullet points for each question he needs help with. </a:t>
            </a:r>
          </a:p>
          <a:p>
            <a:pPr>
              <a:spcBef>
                <a:spcPct val="50000"/>
              </a:spcBef>
            </a:pPr>
            <a:r>
              <a:rPr lang="en-GB" b="1" dirty="0"/>
              <a:t>You have 4 minutes. Be ready to discuss your answers!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Title: Nazis 1924-1928</a:t>
            </a:r>
            <a:endParaRPr lang="en-GB" sz="4400" b="1" u="sng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336800" y="5257418"/>
            <a:ext cx="6476159" cy="83099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A* Brain Builder Extension: How successful do you think Hitler’s strategy of abandoning hopes of a ‘Putsch’ after he was released from jail were? Justify your opinion with evidence.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1" name="Picture 10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6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0" y="692696"/>
            <a:ext cx="2953488" cy="3168352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l"/>
            <a:r>
              <a:rPr lang="en-GB" b="1" dirty="0" smtClean="0"/>
              <a:t>Starter Activity: </a:t>
            </a:r>
            <a:r>
              <a:rPr lang="en-GB" dirty="0" smtClean="0"/>
              <a:t>What does he offer?</a:t>
            </a:r>
          </a:p>
        </p:txBody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GB" dirty="0" smtClean="0"/>
          </a:p>
          <a:p>
            <a:pPr>
              <a:buFont typeface="Arial" charset="0"/>
              <a:buNone/>
            </a:pPr>
            <a:endParaRPr lang="en-GB" dirty="0" smtClean="0"/>
          </a:p>
        </p:txBody>
      </p:sp>
      <p:pic>
        <p:nvPicPr>
          <p:cNvPr id="17410" name="Picture 2" descr="http://cdn.inquisitr.com/wp-content/2012/12/large1-e1356906903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4530" y="707887"/>
            <a:ext cx="6179470" cy="315316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9512" y="3645024"/>
            <a:ext cx="8496944" cy="1744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 smtClean="0"/>
              <a:t>Make a list of things that Hitler and the Nazis can / might offer the German people in 1933 that the alternatives can’t or won’t. For each, write a bullet point to explain your thinking.</a:t>
            </a:r>
            <a:endParaRPr lang="en-GB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Title: Nazi Support Grows, 1929-1932.</a:t>
            </a:r>
            <a:endParaRPr lang="en-GB" sz="4000" b="1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9513" y="5517232"/>
            <a:ext cx="7618288" cy="92333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1" u="sng" dirty="0"/>
              <a:t>A* </a:t>
            </a:r>
            <a:r>
              <a:rPr lang="en-US" sz="1800" b="1" u="sng" dirty="0" smtClean="0"/>
              <a:t>Growth Mindset </a:t>
            </a:r>
            <a:r>
              <a:rPr lang="en-US" sz="1800" b="1" dirty="0" smtClean="0"/>
              <a:t>Extension: Which social group do you think the Nazis appealed to most during this period and why? Justify your decision with precise reasoning and evidence. 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1" name="Picture 10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0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03" y="116632"/>
            <a:ext cx="8229600" cy="936104"/>
          </a:xfrm>
          <a:solidFill>
            <a:srgbClr val="FFFF00"/>
          </a:solidFill>
        </p:spPr>
        <p:txBody>
          <a:bodyPr/>
          <a:lstStyle/>
          <a:p>
            <a:pPr algn="ctr">
              <a:buNone/>
            </a:pPr>
            <a:r>
              <a:rPr lang="en-GB" b="1" u="sng" dirty="0" smtClean="0"/>
              <a:t>What would you suggest?!</a:t>
            </a:r>
            <a:endParaRPr lang="en-GB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3656912" y="764704"/>
            <a:ext cx="5500726" cy="424731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Imagine that the year is 1930 and the Great Depression is taking its toll on Germany and the Weimar Republic.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The Nazis have come to you – as a Political Strategist – for your advice on how best to exploit the situation and for suggestions on the tactics that they could adopt to help them gain power.</a:t>
            </a:r>
            <a:r>
              <a:rPr lang="en-US" sz="2400" b="1" dirty="0"/>
              <a:t> </a:t>
            </a:r>
            <a:r>
              <a:rPr lang="en-US" sz="2400" b="1" dirty="0" smtClean="0"/>
              <a:t> 5 </a:t>
            </a:r>
            <a:r>
              <a:rPr lang="en-US" sz="2400" b="1" dirty="0" err="1" smtClean="0"/>
              <a:t>Mins</a:t>
            </a:r>
            <a:r>
              <a:rPr lang="en-US" sz="2400" b="1" dirty="0" smtClean="0"/>
              <a:t>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94" y="692696"/>
            <a:ext cx="3528392" cy="400506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532312"/>
              </p:ext>
            </p:extLst>
          </p:nvPr>
        </p:nvGraphicFramePr>
        <p:xfrm>
          <a:off x="3779912" y="4365104"/>
          <a:ext cx="5256584" cy="1646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1331"/>
                <a:gridCol w="2965253"/>
              </a:tblGrid>
              <a:tr h="5918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Group(s) you want to appeal</a:t>
                      </a:r>
                      <a:r>
                        <a:rPr lang="en-US" sz="1600" baseline="0" dirty="0" smtClean="0"/>
                        <a:t> to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Strategies</a:t>
                      </a:r>
                      <a:r>
                        <a:rPr lang="en-US" sz="1600" baseline="0" dirty="0" smtClean="0"/>
                        <a:t> for appealing to them</a:t>
                      </a:r>
                      <a:endParaRPr lang="en-GB" sz="1600" dirty="0"/>
                    </a:p>
                  </a:txBody>
                  <a:tcPr/>
                </a:tc>
              </a:tr>
              <a:tr h="1054903">
                <a:tc>
                  <a:txBody>
                    <a:bodyPr/>
                    <a:lstStyle/>
                    <a:p>
                      <a:r>
                        <a:rPr lang="en-US" sz="1600" i="1" dirty="0" smtClean="0"/>
                        <a:t>E.G: Farmers</a:t>
                      </a:r>
                      <a:endParaRPr lang="en-GB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 smtClean="0"/>
                        <a:t>Promise not to confiscate their land like the Communists would.</a:t>
                      </a:r>
                      <a:endParaRPr lang="en-GB" sz="1600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92" y="4869160"/>
            <a:ext cx="3634603" cy="156966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600" b="1" dirty="0"/>
              <a:t>A* </a:t>
            </a:r>
            <a:r>
              <a:rPr lang="en-US" sz="1600" b="1" dirty="0" smtClean="0"/>
              <a:t>Growth Mindset Extension: Which mediums of propaganda might have been most successful at targeting which groups? Justify your opinion with precise reasoning.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/>
              <a:t>Title: Student Voice &amp; Assessment</a:t>
            </a:r>
          </a:p>
        </p:txBody>
      </p:sp>
      <p:pic>
        <p:nvPicPr>
          <p:cNvPr id="7" name="Picture 6" descr="http://flyfm.co.uk/wp-content/uploads/2012/12/studentvoice_logo_300px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1422"/>
            <a:ext cx="3131840" cy="24895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1520" y="3075603"/>
            <a:ext cx="8640960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Your opinion and feedback really matters. </a:t>
            </a:r>
            <a:r>
              <a:rPr lang="en-US" sz="2000" dirty="0" err="1" smtClean="0"/>
              <a:t>Historychappy</a:t>
            </a:r>
            <a:r>
              <a:rPr lang="en-US" sz="2000" dirty="0" smtClean="0"/>
              <a:t> wants your thoughts, feelings and opinions on the </a:t>
            </a:r>
            <a:r>
              <a:rPr lang="en-US" sz="2000" b="1" i="1" u="sng" dirty="0" smtClean="0"/>
              <a:t>Tudor topic in Year 8</a:t>
            </a:r>
            <a:r>
              <a:rPr lang="en-US" sz="2000" dirty="0" smtClean="0"/>
              <a:t>. Please be as honest and constructive as possible!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Let me know what went well / you enjoyed so we can continue it &amp; do it more often. It could be a teaching style, particular lesson, a resource … anything!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Highlight any areas that you think could be improved for future Year 8 students. If you have any suggestions, please let me know – I would love to use them!</a:t>
            </a:r>
            <a:endParaRPr lang="en-GB" sz="2000" dirty="0"/>
          </a:p>
        </p:txBody>
      </p:sp>
      <p:pic>
        <p:nvPicPr>
          <p:cNvPr id="9" name="Picture 8" descr="http://flyfm.co.uk/wp-content/uploads/2012/12/studentvoice_logo_300px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51422"/>
            <a:ext cx="2880320" cy="248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://flyfm.co.uk/wp-content/uploads/2012/12/studentvoice_logo_300pxrg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51422"/>
            <a:ext cx="3131840" cy="24895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1" name="Picture 10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n-US" sz="44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sz="320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253"/>
            <a:ext cx="19050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50825" y="687388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u="sng" dirty="0"/>
              <a:t>True or False</a:t>
            </a:r>
            <a:r>
              <a:rPr lang="en-GB" sz="2400" b="1" u="sng" dirty="0" smtClean="0"/>
              <a:t>? – Be prepared to discuss your opinions.</a:t>
            </a:r>
            <a:endParaRPr lang="en-GB" sz="2400" b="1" u="sng" dirty="0"/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250825" y="1557338"/>
            <a:ext cx="3313113" cy="647700"/>
          </a:xfrm>
          <a:prstGeom prst="wedgeRoundRectCallout">
            <a:avLst>
              <a:gd name="adj1" fmla="val -28389"/>
              <a:gd name="adj2" fmla="val 17622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GB" sz="1600"/>
              <a:t>I want everybody in the world to have a little moustache like me.</a:t>
            </a:r>
            <a:r>
              <a:rPr lang="en-GB"/>
              <a:t> </a:t>
            </a:r>
          </a:p>
        </p:txBody>
      </p:sp>
      <p:sp>
        <p:nvSpPr>
          <p:cNvPr id="6153" name="AutoShape 9"/>
          <p:cNvSpPr>
            <a:spLocks noChangeArrowheads="1"/>
          </p:cNvSpPr>
          <p:nvPr/>
        </p:nvSpPr>
        <p:spPr bwMode="auto">
          <a:xfrm>
            <a:off x="5148064" y="1344900"/>
            <a:ext cx="2735262" cy="1800225"/>
          </a:xfrm>
          <a:prstGeom prst="wedgeRectCallout">
            <a:avLst>
              <a:gd name="adj1" fmla="val -74001"/>
              <a:gd name="adj2" fmla="val 461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GB" sz="1600"/>
              <a:t>Colonisation of the eastern frontiers is of extreme importance. It will be our duty to provide large spaces for the growing German population. We need </a:t>
            </a:r>
            <a:r>
              <a:rPr lang="en-GB" sz="1600" i="1"/>
              <a:t>Lebensraum!</a:t>
            </a:r>
            <a:endParaRPr lang="en-GB" sz="1600"/>
          </a:p>
        </p:txBody>
      </p:sp>
      <p:sp>
        <p:nvSpPr>
          <p:cNvPr id="6154" name="AutoShape 10"/>
          <p:cNvSpPr>
            <a:spLocks noChangeArrowheads="1"/>
          </p:cNvSpPr>
          <p:nvPr/>
        </p:nvSpPr>
        <p:spPr bwMode="auto">
          <a:xfrm>
            <a:off x="1689100" y="2172927"/>
            <a:ext cx="2663825" cy="2160588"/>
          </a:xfrm>
          <a:prstGeom prst="cloudCallout">
            <a:avLst>
              <a:gd name="adj1" fmla="val -67770"/>
              <a:gd name="adj2" fmla="val 6047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GB" sz="1600"/>
              <a:t>The first thing we need to do is expel the Marxist poison from the body of our nation!</a:t>
            </a: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5651501" y="4938999"/>
            <a:ext cx="3311525" cy="935037"/>
          </a:xfrm>
          <a:prstGeom prst="wedgeRoundRectCallout">
            <a:avLst>
              <a:gd name="adj1" fmla="val -63952"/>
              <a:gd name="adj2" fmla="val -2153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GB" sz="1600"/>
              <a:t>The Treaty of Versailles must be abolished. I detest it with every bone in my body.</a:t>
            </a:r>
          </a:p>
        </p:txBody>
      </p: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2482057" y="4270375"/>
            <a:ext cx="2592387" cy="1368425"/>
          </a:xfrm>
          <a:prstGeom prst="wedgeRoundRectCallout">
            <a:avLst>
              <a:gd name="adj1" fmla="val -97423"/>
              <a:gd name="adj2" fmla="val -135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GB" sz="1600"/>
              <a:t>We must develop trade links with our brothers in Asia. They are the financial future of our world.</a:t>
            </a:r>
          </a:p>
        </p:txBody>
      </p:sp>
      <p:sp>
        <p:nvSpPr>
          <p:cNvPr id="6159" name="AutoShape 15"/>
          <p:cNvSpPr>
            <a:spLocks noChangeArrowheads="1"/>
          </p:cNvSpPr>
          <p:nvPr/>
        </p:nvSpPr>
        <p:spPr bwMode="auto">
          <a:xfrm>
            <a:off x="5533873" y="3405981"/>
            <a:ext cx="3097213" cy="1152525"/>
          </a:xfrm>
          <a:prstGeom prst="wedgeRoundRectCallout">
            <a:avLst>
              <a:gd name="adj1" fmla="val -66250"/>
              <a:gd name="adj2" fmla="val 2313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GB" sz="1600" dirty="0"/>
              <a:t>A military alliance with Japan is one of our top priorities – then we will be strong enough to attack America.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Title: Removal of Opposition1933-1934. </a:t>
            </a:r>
            <a:endParaRPr lang="en-GB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6" name="Picture 15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65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animBg="1"/>
      <p:bldP spid="6153" grpId="0" animBg="1"/>
      <p:bldP spid="6154" grpId="0" animBg="1"/>
      <p:bldP spid="6156" grpId="0" animBg="1"/>
      <p:bldP spid="6157" grpId="0" animBg="1"/>
      <p:bldP spid="615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age.slidesharecdn.com/night-of-the-long-knives-7005/95/night-of-the-long-knives-1-728.jpg?cb=1173941514"/>
          <p:cNvPicPr>
            <a:picLocks noChangeAspect="1" noChangeArrowheads="1"/>
          </p:cNvPicPr>
          <p:nvPr/>
        </p:nvPicPr>
        <p:blipFill>
          <a:blip r:embed="rId2" cstate="print">
            <a:lum bright="78000"/>
          </a:blip>
          <a:srcRect l="6743" t="6396" r="6028" b="2220"/>
          <a:stretch>
            <a:fillRect/>
          </a:stretch>
        </p:blipFill>
        <p:spPr bwMode="auto">
          <a:xfrm>
            <a:off x="0" y="-1"/>
            <a:ext cx="9144000" cy="6889879"/>
          </a:xfrm>
          <a:prstGeom prst="rect">
            <a:avLst/>
          </a:prstGeom>
          <a:noFill/>
        </p:spPr>
      </p:pic>
      <p:pic>
        <p:nvPicPr>
          <p:cNvPr id="1026" name="Picture 2" descr="http://image.slidesharecdn.com/night-of-the-long-knives-7005/95/night-of-the-long-knives-1-728.jpg?cb=1173941514"/>
          <p:cNvPicPr>
            <a:picLocks noChangeAspect="1" noChangeArrowheads="1"/>
          </p:cNvPicPr>
          <p:nvPr/>
        </p:nvPicPr>
        <p:blipFill>
          <a:blip r:embed="rId2" cstate="print"/>
          <a:srcRect l="6743" t="6396" r="6028" b="2220"/>
          <a:stretch>
            <a:fillRect/>
          </a:stretch>
        </p:blipFill>
        <p:spPr bwMode="auto">
          <a:xfrm>
            <a:off x="0" y="0"/>
            <a:ext cx="5211114" cy="6093296"/>
          </a:xfrm>
          <a:prstGeom prst="rect">
            <a:avLst/>
          </a:prstGeom>
          <a:noFill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42047" y="0"/>
            <a:ext cx="3801953" cy="58015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GB" sz="2000" b="1" u="sng" dirty="0"/>
              <a:t>Starter Activity</a:t>
            </a:r>
          </a:p>
          <a:p>
            <a:pPr marL="457200" indent="-457200">
              <a:spcBef>
                <a:spcPct val="50000"/>
              </a:spcBef>
              <a:buAutoNum type="arabicParenR"/>
            </a:pPr>
            <a:r>
              <a:rPr lang="en-GB" sz="2000" b="1" dirty="0" smtClean="0"/>
              <a:t>What </a:t>
            </a:r>
            <a:r>
              <a:rPr lang="en-GB" sz="2000" b="1" dirty="0"/>
              <a:t>is happening</a:t>
            </a:r>
            <a:r>
              <a:rPr lang="en-GB" sz="2000" b="1" dirty="0" smtClean="0"/>
              <a:t>? </a:t>
            </a:r>
            <a:r>
              <a:rPr lang="en-GB" sz="2000" b="1" dirty="0" smtClean="0">
                <a:solidFill>
                  <a:srgbClr val="FF0000"/>
                </a:solidFill>
              </a:rPr>
              <a:t>(D)</a:t>
            </a:r>
          </a:p>
          <a:p>
            <a:pPr>
              <a:spcBef>
                <a:spcPct val="50000"/>
              </a:spcBef>
            </a:pPr>
            <a:endParaRPr lang="en-GB" sz="20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50000"/>
              </a:spcBef>
            </a:pPr>
            <a:r>
              <a:rPr lang="en-GB" sz="2000" b="1" dirty="0"/>
              <a:t>2) What </a:t>
            </a:r>
            <a:r>
              <a:rPr lang="en-GB" sz="2000" b="1" i="1" dirty="0"/>
              <a:t>message</a:t>
            </a:r>
            <a:r>
              <a:rPr lang="en-GB" sz="2000" b="1" dirty="0"/>
              <a:t> is the source trying to give</a:t>
            </a:r>
            <a:r>
              <a:rPr lang="en-GB" sz="2000" b="1" dirty="0" smtClean="0"/>
              <a:t>? </a:t>
            </a:r>
            <a:r>
              <a:rPr lang="en-GB" sz="2000" b="1" dirty="0" smtClean="0">
                <a:solidFill>
                  <a:srgbClr val="FF6600"/>
                </a:solidFill>
              </a:rPr>
              <a:t>(C/B)</a:t>
            </a:r>
          </a:p>
          <a:p>
            <a:pPr marL="342900" indent="-342900">
              <a:spcBef>
                <a:spcPct val="50000"/>
              </a:spcBef>
            </a:pPr>
            <a:endParaRPr lang="en-GB" sz="2000" b="1" dirty="0">
              <a:solidFill>
                <a:srgbClr val="FF6600"/>
              </a:solidFill>
            </a:endParaRPr>
          </a:p>
          <a:p>
            <a:pPr marL="342900" indent="-342900">
              <a:spcBef>
                <a:spcPct val="50000"/>
              </a:spcBef>
            </a:pPr>
            <a:r>
              <a:rPr lang="en-GB" sz="2000" b="1" dirty="0"/>
              <a:t>3)</a:t>
            </a:r>
            <a:r>
              <a:rPr lang="en-GB" sz="2000" b="1" i="1" dirty="0"/>
              <a:t> Why</a:t>
            </a:r>
            <a:r>
              <a:rPr lang="en-GB" sz="2000" b="1" dirty="0"/>
              <a:t> is the source trying to tell us this</a:t>
            </a:r>
            <a:r>
              <a:rPr lang="en-GB" sz="2000" b="1" dirty="0" smtClean="0"/>
              <a:t>? </a:t>
            </a:r>
            <a:r>
              <a:rPr lang="en-GB" sz="2000" b="1" dirty="0" smtClean="0">
                <a:solidFill>
                  <a:srgbClr val="00B050"/>
                </a:solidFill>
              </a:rPr>
              <a:t>(B/A)</a:t>
            </a:r>
          </a:p>
          <a:p>
            <a:pPr marL="342900" indent="-342900">
              <a:spcBef>
                <a:spcPct val="50000"/>
              </a:spcBef>
            </a:pPr>
            <a:endParaRPr lang="en-GB" sz="2000" b="1" dirty="0">
              <a:solidFill>
                <a:srgbClr val="00B050"/>
              </a:solidFill>
            </a:endParaRPr>
          </a:p>
          <a:p>
            <a:pPr marL="342900" indent="-342900">
              <a:spcBef>
                <a:spcPct val="50000"/>
              </a:spcBef>
            </a:pPr>
            <a:r>
              <a:rPr lang="en-GB" sz="2000" b="1" dirty="0"/>
              <a:t>4) What </a:t>
            </a:r>
            <a:r>
              <a:rPr lang="en-GB" sz="2000" b="1" i="1" dirty="0"/>
              <a:t>other</a:t>
            </a:r>
            <a:r>
              <a:rPr lang="en-GB" sz="2000" b="1" dirty="0"/>
              <a:t> questions might I need to ask</a:t>
            </a:r>
            <a:r>
              <a:rPr lang="en-GB" sz="2000" b="1" dirty="0" smtClean="0"/>
              <a:t>? </a:t>
            </a:r>
            <a:r>
              <a:rPr lang="en-GB" sz="2000" b="1" dirty="0" smtClean="0">
                <a:solidFill>
                  <a:srgbClr val="00FF00"/>
                </a:solidFill>
              </a:rPr>
              <a:t>(A/A*)</a:t>
            </a:r>
            <a:endParaRPr lang="en-GB" b="1" dirty="0"/>
          </a:p>
          <a:p>
            <a:pPr marL="342900" indent="-342900">
              <a:spcBef>
                <a:spcPct val="50000"/>
              </a:spcBef>
            </a:pPr>
            <a:endParaRPr lang="en-GB" b="1" i="1" dirty="0" smtClean="0"/>
          </a:p>
          <a:p>
            <a:pPr marL="342900" indent="-342900">
              <a:spcBef>
                <a:spcPct val="50000"/>
              </a:spcBef>
            </a:pPr>
            <a:r>
              <a:rPr lang="en-GB" b="1" i="1" dirty="0" smtClean="0"/>
              <a:t>Remember</a:t>
            </a:r>
            <a:r>
              <a:rPr lang="en-GB" b="1" i="1" dirty="0"/>
              <a:t>: Be bold </a:t>
            </a:r>
            <a:r>
              <a:rPr lang="en-GB" b="1" i="1" dirty="0" smtClean="0"/>
              <a:t>and take</a:t>
            </a:r>
          </a:p>
          <a:p>
            <a:pPr marL="342900" indent="-342900">
              <a:spcBef>
                <a:spcPct val="50000"/>
              </a:spcBef>
            </a:pPr>
            <a:r>
              <a:rPr lang="en-GB" b="1" i="1" dirty="0" smtClean="0"/>
              <a:t>risks </a:t>
            </a:r>
            <a:r>
              <a:rPr lang="en-GB" b="1" i="1" dirty="0"/>
              <a:t>with </a:t>
            </a:r>
            <a:r>
              <a:rPr lang="en-GB" b="1" i="1" dirty="0" smtClean="0"/>
              <a:t>your responses</a:t>
            </a:r>
            <a:r>
              <a:rPr lang="en-GB" b="1" i="1" dirty="0"/>
              <a:t>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6" name="Picture 5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3.wikia.nocookie.net/__cb20140129184932/villains/images/b/bb/Nazi_Symbol.jpg"/>
          <p:cNvPicPr>
            <a:picLocks noChangeAspect="1" noChangeArrowheads="1"/>
          </p:cNvPicPr>
          <p:nvPr/>
        </p:nvPicPr>
        <p:blipFill>
          <a:blip r:embed="rId2" cstate="print">
            <a:lum bright="6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-580" y="-9490"/>
            <a:ext cx="903649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u="sng" dirty="0" smtClean="0"/>
              <a:t>Starter: How did Hindenburg’s death help Hitler?</a:t>
            </a:r>
          </a:p>
        </p:txBody>
      </p:sp>
      <p:pic>
        <p:nvPicPr>
          <p:cNvPr id="15362" name="Picture 2" descr="http://i0.kym-cdn.com/entries/icons/original/000/011/617/Hit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3762" y="880334"/>
            <a:ext cx="2806700" cy="208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1" descr="ANd9GcRUNaEUuTFjySwubhbFM6h7SLDAY7PyX6F03g1OmZBGvGMKNEPZ6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8" y="880334"/>
            <a:ext cx="288131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AutoShape 33"/>
          <p:cNvSpPr>
            <a:spLocks noChangeArrowheads="1"/>
          </p:cNvSpPr>
          <p:nvPr/>
        </p:nvSpPr>
        <p:spPr bwMode="auto">
          <a:xfrm>
            <a:off x="72132" y="2912103"/>
            <a:ext cx="3240087" cy="144016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u="sng"/>
              <a:t>Powers of the President</a:t>
            </a:r>
            <a:r>
              <a:rPr lang="en-GB"/>
              <a:t> </a:t>
            </a:r>
          </a:p>
        </p:txBody>
      </p:sp>
      <p:sp>
        <p:nvSpPr>
          <p:cNvPr id="15365" name="AutoShape 34"/>
          <p:cNvSpPr>
            <a:spLocks noChangeArrowheads="1"/>
          </p:cNvSpPr>
          <p:nvPr/>
        </p:nvSpPr>
        <p:spPr bwMode="auto">
          <a:xfrm>
            <a:off x="5688012" y="2948107"/>
            <a:ext cx="3455988" cy="1368152"/>
          </a:xfrm>
          <a:prstGeom prst="roundRect">
            <a:avLst>
              <a:gd name="adj" fmla="val 16667"/>
            </a:avLst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b="1" u="sng"/>
              <a:t>Powers taken by Hitler</a:t>
            </a:r>
            <a:r>
              <a:rPr lang="en-GB"/>
              <a:t> </a:t>
            </a:r>
          </a:p>
        </p:txBody>
      </p:sp>
      <p:sp>
        <p:nvSpPr>
          <p:cNvPr id="15366" name="AutoShape 35"/>
          <p:cNvSpPr>
            <a:spLocks noChangeArrowheads="1"/>
          </p:cNvSpPr>
          <p:nvPr/>
        </p:nvSpPr>
        <p:spPr bwMode="auto">
          <a:xfrm>
            <a:off x="3711559" y="2917291"/>
            <a:ext cx="1657350" cy="1368425"/>
          </a:xfrm>
          <a:prstGeom prst="notchedRightArrow">
            <a:avLst>
              <a:gd name="adj1" fmla="val 50000"/>
              <a:gd name="adj2" fmla="val 30278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dirty="0"/>
              <a:t>Hindenburg</a:t>
            </a:r>
          </a:p>
          <a:p>
            <a:pPr algn="ctr"/>
            <a:r>
              <a:rPr lang="en-GB" dirty="0"/>
              <a:t> dies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524" y="4377251"/>
            <a:ext cx="856895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Activities</a:t>
            </a:r>
            <a:endParaRPr lang="en-GB" u="sng" dirty="0" smtClean="0"/>
          </a:p>
          <a:p>
            <a:r>
              <a:rPr lang="en-GB" b="1" dirty="0" smtClean="0">
                <a:solidFill>
                  <a:srgbClr val="FF0000"/>
                </a:solidFill>
              </a:rPr>
              <a:t>C/B Grade: </a:t>
            </a:r>
            <a:r>
              <a:rPr lang="en-GB" dirty="0" smtClean="0">
                <a:solidFill>
                  <a:srgbClr val="FF0000"/>
                </a:solidFill>
              </a:rPr>
              <a:t>Draw a flow chart that explains the consequences of Hindenburg’s death.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A Grade: </a:t>
            </a:r>
            <a:r>
              <a:rPr lang="en-US" dirty="0" smtClean="0">
                <a:solidFill>
                  <a:srgbClr val="00B050"/>
                </a:solidFill>
              </a:rPr>
              <a:t>Judge &amp; justify the extent to which Hindenburg’s death helped Hitler secure his power.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5" y="5732007"/>
            <a:ext cx="7829996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Growth Mindset A* Extension: Rank the factors that helped Hitler secure his power in order of justified relative significance. 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3" name="Picture 12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4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news.nationalgeographic.com/news/2006/08/images/060802-buffalo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39" y="1397310"/>
            <a:ext cx="82804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5"/>
          <p:cNvSpPr>
            <a:spLocks noChangeArrowheads="1"/>
          </p:cNvSpPr>
          <p:nvPr/>
        </p:nvSpPr>
        <p:spPr bwMode="auto">
          <a:xfrm>
            <a:off x="251520" y="3723802"/>
            <a:ext cx="2520950" cy="1512888"/>
          </a:xfrm>
          <a:prstGeom prst="wedgeRectCallout">
            <a:avLst>
              <a:gd name="adj1" fmla="val 120968"/>
              <a:gd name="adj2" fmla="val -77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/>
              <a:t>The Nazis aims for children were …</a:t>
            </a:r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3923928" y="4005064"/>
            <a:ext cx="2520950" cy="1512888"/>
          </a:xfrm>
          <a:prstGeom prst="wedgeRectCallout">
            <a:avLst>
              <a:gd name="adj1" fmla="val 67380"/>
              <a:gd name="adj2" fmla="val -913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dirty="0"/>
              <a:t>When the Nazis thought of education, they …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0" y="698798"/>
            <a:ext cx="9144000" cy="646331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 smtClean="0"/>
              <a:t>Starter Activity: </a:t>
            </a:r>
            <a:r>
              <a:rPr lang="en-GB" dirty="0" smtClean="0"/>
              <a:t>Use </a:t>
            </a:r>
            <a:r>
              <a:rPr lang="en-GB" dirty="0"/>
              <a:t>the sentence starters to create a short conversation about the Nazis views on youth and education. Or you can create your own! You have 3</a:t>
            </a:r>
            <a:r>
              <a:rPr lang="en-GB" dirty="0" smtClean="0"/>
              <a:t> </a:t>
            </a:r>
            <a:r>
              <a:rPr lang="en-GB" dirty="0"/>
              <a:t>minutes.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0"/>
            <a:ext cx="9108281" cy="5847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Youth &amp; Education in Nazi Germany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643" y="5470353"/>
            <a:ext cx="8928992" cy="923330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Growth Mindset A* Extension: Dictators often instigate large changes to education policies. Why at are the reasons for this? Justify your opinion with evidence &amp; reasoning.  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5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belfairs10histnazi1.files.wordpress.com/2009/10/hoyer_hitler.jpg?w=450"/>
          <p:cNvPicPr>
            <a:picLocks noChangeAspect="1" noChangeArrowheads="1"/>
          </p:cNvPicPr>
          <p:nvPr/>
        </p:nvPicPr>
        <p:blipFill>
          <a:blip r:embed="rId2">
            <a:lum bright="7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0" y="333375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/>
          <a:srcRect t="4663" r="19150"/>
          <a:stretch>
            <a:fillRect/>
          </a:stretch>
        </p:blipFill>
        <p:spPr bwMode="auto">
          <a:xfrm>
            <a:off x="0" y="765175"/>
            <a:ext cx="2808288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2813759" y="577488"/>
            <a:ext cx="5905500" cy="2303463"/>
          </a:xfrm>
          <a:prstGeom prst="wedgeRoundRectCallout">
            <a:avLst>
              <a:gd name="adj1" fmla="val -64329"/>
              <a:gd name="adj2" fmla="val 416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GB"/>
              <a:t>Imagine that instead of Hitler becoming German Chancellor in 1933, you got the job instead!</a:t>
            </a:r>
          </a:p>
          <a:p>
            <a:endParaRPr lang="en-GB"/>
          </a:p>
          <a:p>
            <a:pPr>
              <a:buFontTx/>
              <a:buChar char="•"/>
            </a:pPr>
            <a:r>
              <a:rPr lang="en-GB"/>
              <a:t>State three problems you might face. (C)</a:t>
            </a:r>
          </a:p>
          <a:p>
            <a:pPr>
              <a:buFontTx/>
              <a:buChar char="•"/>
            </a:pPr>
            <a:r>
              <a:rPr lang="en-GB"/>
              <a:t>Explain what Hitler might do. (B)</a:t>
            </a:r>
          </a:p>
          <a:p>
            <a:pPr>
              <a:buFontTx/>
              <a:buChar char="•"/>
            </a:pPr>
            <a:r>
              <a:rPr lang="en-GB"/>
              <a:t>Suggest an alternative way / policy of your own. (A)</a:t>
            </a:r>
          </a:p>
          <a:p>
            <a:endParaRPr lang="en-GB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900113" y="0"/>
            <a:ext cx="698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u="sng"/>
              <a:t>Work and Employment, 1933-1939</a:t>
            </a:r>
          </a:p>
        </p:txBody>
      </p:sp>
      <p:graphicFrame>
        <p:nvGraphicFramePr>
          <p:cNvPr id="19537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5461"/>
              </p:ext>
            </p:extLst>
          </p:nvPr>
        </p:nvGraphicFramePr>
        <p:xfrm>
          <a:off x="39899" y="3376158"/>
          <a:ext cx="8713787" cy="2791777"/>
        </p:xfrm>
        <a:graphic>
          <a:graphicData uri="http://schemas.openxmlformats.org/drawingml/2006/table">
            <a:tbl>
              <a:tblPr/>
              <a:tblGrid>
                <a:gridCol w="2905125"/>
                <a:gridCol w="2903537"/>
                <a:gridCol w="2905125"/>
              </a:tblGrid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Problems (C)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Hitler’s Policy (B)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My Policy (A)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e.g: Unemployment due to the Great Depression.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e.g: Force people into jobs by cutting benefits.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e.g: Create a scheme where unemployed people can get training and financial help.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9" name="Rectangle 19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417513"/>
          </a:xfrm>
        </p:spPr>
        <p:txBody>
          <a:bodyPr>
            <a:normAutofit fontScale="90000"/>
          </a:bodyPr>
          <a:lstStyle/>
          <a:p>
            <a:r>
              <a:rPr lang="en-GB" sz="4000" b="1" u="sng" smtClean="0"/>
              <a:t>Nazis &amp; Employment</a:t>
            </a:r>
          </a:p>
        </p:txBody>
      </p:sp>
      <p:pic>
        <p:nvPicPr>
          <p:cNvPr id="20502" name="Picture 22" descr="File:Flag of Greece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20713"/>
            <a:ext cx="3816350" cy="1441450"/>
          </a:xfrm>
          <a:prstGeom prst="rect">
            <a:avLst/>
          </a:prstGeom>
          <a:noFill/>
        </p:spPr>
      </p:pic>
      <p:pic>
        <p:nvPicPr>
          <p:cNvPr id="20504" name="Picture 24" descr="File:EU-Greece.svg"/>
          <p:cNvPicPr>
            <a:picLocks noChangeAspect="1" noChangeArrowheads="1"/>
          </p:cNvPicPr>
          <p:nvPr/>
        </p:nvPicPr>
        <p:blipFill>
          <a:blip r:embed="rId3"/>
          <a:srcRect t="40306"/>
          <a:stretch>
            <a:fillRect/>
          </a:stretch>
        </p:blipFill>
        <p:spPr bwMode="auto">
          <a:xfrm>
            <a:off x="4716463" y="620713"/>
            <a:ext cx="4197350" cy="1439862"/>
          </a:xfrm>
          <a:prstGeom prst="rect">
            <a:avLst/>
          </a:prstGeom>
          <a:noFill/>
        </p:spPr>
      </p:pic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395288" y="2276475"/>
            <a:ext cx="8353425" cy="10064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Greece </a:t>
            </a:r>
            <a:r>
              <a:rPr lang="en-GB" sz="2000" dirty="0" smtClean="0"/>
              <a:t>recently had an </a:t>
            </a:r>
            <a:r>
              <a:rPr lang="en-GB" sz="2000" dirty="0"/>
              <a:t>unemployment rate of 27%. List all the problems / costs that this may cause under the relevant category. You have 4 minutes – be prepared to discuss your ideas!</a:t>
            </a:r>
          </a:p>
        </p:txBody>
      </p:sp>
      <p:graphicFrame>
        <p:nvGraphicFramePr>
          <p:cNvPr id="20543" name="Group 63"/>
          <p:cNvGraphicFramePr>
            <a:graphicFrameLocks noGrp="1"/>
          </p:cNvGraphicFramePr>
          <p:nvPr/>
        </p:nvGraphicFramePr>
        <p:xfrm>
          <a:off x="468313" y="3500438"/>
          <a:ext cx="8229600" cy="2183764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POLITICAL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SOCIAL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ECONOMIC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2">
                            <a:gamma/>
                            <a:shade val="46275"/>
                            <a:invGamma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2049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E.G: People may lose faith in the Government’s ability to deal with the issue.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GB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GB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E.G: People feel depressed and lose their self-confidence.</a:t>
                      </a: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44" name="Text Box 64"/>
          <p:cNvSpPr txBox="1">
            <a:spLocks noChangeArrowheads="1"/>
          </p:cNvSpPr>
          <p:nvPr/>
        </p:nvSpPr>
        <p:spPr bwMode="auto">
          <a:xfrm>
            <a:off x="200991" y="5733256"/>
            <a:ext cx="7870881" cy="70167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Extension Activity = If so, now list the benefits of high employment under the same categories!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30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belfairs10histnazi1.files.wordpress.com/2009/10/hoyer_hitler.jpg?w=450"/>
          <p:cNvPicPr>
            <a:picLocks noChangeAspect="1" noChangeArrowheads="1"/>
          </p:cNvPicPr>
          <p:nvPr/>
        </p:nvPicPr>
        <p:blipFill>
          <a:blip r:embed="rId2">
            <a:lum bright="7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0" y="333375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900113" y="0"/>
            <a:ext cx="698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u="sng" dirty="0" smtClean="0"/>
              <a:t>Standard of Living,1933-1939</a:t>
            </a:r>
            <a:endParaRPr lang="en-GB" sz="2400" b="1" u="sng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186007"/>
              </p:ext>
            </p:extLst>
          </p:nvPr>
        </p:nvGraphicFramePr>
        <p:xfrm>
          <a:off x="251520" y="608460"/>
          <a:ext cx="864096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2880320"/>
                <a:gridCol w="28803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Nazi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</a:rPr>
                        <a:t> Policy Towards Workers</a:t>
                      </a:r>
                      <a:endParaRPr lang="en-GB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Nazi Policy Towards the Unemployed</a:t>
                      </a:r>
                      <a:endParaRPr lang="en-GB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0000"/>
                          </a:solidFill>
                        </a:rPr>
                        <a:t>Rearmament</a:t>
                      </a:r>
                      <a:endParaRPr lang="en-GB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6600"/>
                          </a:solidFill>
                        </a:rPr>
                        <a:t>X 3 Explained Facts (B)</a:t>
                      </a:r>
                    </a:p>
                    <a:p>
                      <a:endParaRPr lang="en-US" sz="2400" dirty="0" smtClean="0"/>
                    </a:p>
                    <a:p>
                      <a:r>
                        <a:rPr lang="en-US" sz="2400" dirty="0" smtClean="0">
                          <a:solidFill>
                            <a:srgbClr val="00B050"/>
                          </a:solidFill>
                        </a:rPr>
                        <a:t>X 1 Justified </a:t>
                      </a:r>
                      <a:r>
                        <a:rPr lang="en-US" sz="2400" dirty="0" err="1" smtClean="0">
                          <a:solidFill>
                            <a:srgbClr val="00B050"/>
                          </a:solidFill>
                        </a:rPr>
                        <a:t>Judgement</a:t>
                      </a:r>
                      <a:r>
                        <a:rPr lang="en-US" sz="2400" dirty="0" smtClean="0">
                          <a:solidFill>
                            <a:srgbClr val="00B050"/>
                          </a:solidFill>
                        </a:rPr>
                        <a:t> on</a:t>
                      </a:r>
                      <a:r>
                        <a:rPr lang="en-US" sz="2400" baseline="0" dirty="0" smtClean="0">
                          <a:solidFill>
                            <a:srgbClr val="00B050"/>
                          </a:solidFill>
                        </a:rPr>
                        <a:t> how successful it was for Germany / Nazi Party. (A/A*)</a:t>
                      </a:r>
                      <a:endParaRPr lang="en-GB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6600"/>
                          </a:solidFill>
                        </a:rPr>
                        <a:t>X 3 Explained Facts (B)</a:t>
                      </a:r>
                    </a:p>
                    <a:p>
                      <a:endParaRPr lang="en-US" sz="2400" dirty="0" smtClean="0"/>
                    </a:p>
                    <a:p>
                      <a:r>
                        <a:rPr lang="en-US" sz="2400" dirty="0" smtClean="0">
                          <a:solidFill>
                            <a:srgbClr val="00B050"/>
                          </a:solidFill>
                        </a:rPr>
                        <a:t>X 1 Justified </a:t>
                      </a:r>
                      <a:r>
                        <a:rPr lang="en-US" sz="2400" dirty="0" err="1" smtClean="0">
                          <a:solidFill>
                            <a:srgbClr val="00B050"/>
                          </a:solidFill>
                        </a:rPr>
                        <a:t>Judgement</a:t>
                      </a:r>
                      <a:r>
                        <a:rPr lang="en-US" sz="2400" dirty="0" smtClean="0">
                          <a:solidFill>
                            <a:srgbClr val="00B050"/>
                          </a:solidFill>
                        </a:rPr>
                        <a:t> on</a:t>
                      </a:r>
                      <a:r>
                        <a:rPr lang="en-US" sz="2400" baseline="0" dirty="0" smtClean="0">
                          <a:solidFill>
                            <a:srgbClr val="00B050"/>
                          </a:solidFill>
                        </a:rPr>
                        <a:t> how successful it was for Germany / Nazi Party. (A/A*)</a:t>
                      </a:r>
                      <a:endParaRPr lang="en-GB" sz="2400" dirty="0" smtClean="0">
                        <a:solidFill>
                          <a:srgbClr val="00B050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6600"/>
                          </a:solidFill>
                        </a:rPr>
                        <a:t>X 3 Explained Facts (B)</a:t>
                      </a:r>
                    </a:p>
                    <a:p>
                      <a:endParaRPr lang="en-US" sz="2400" dirty="0" smtClean="0"/>
                    </a:p>
                    <a:p>
                      <a:r>
                        <a:rPr lang="en-US" sz="2400" dirty="0" smtClean="0">
                          <a:solidFill>
                            <a:srgbClr val="00B050"/>
                          </a:solidFill>
                        </a:rPr>
                        <a:t>X 1 Justified </a:t>
                      </a:r>
                      <a:r>
                        <a:rPr lang="en-US" sz="2400" dirty="0" err="1" smtClean="0">
                          <a:solidFill>
                            <a:srgbClr val="00B050"/>
                          </a:solidFill>
                        </a:rPr>
                        <a:t>Judgement</a:t>
                      </a:r>
                      <a:r>
                        <a:rPr lang="en-US" sz="2400" dirty="0" smtClean="0">
                          <a:solidFill>
                            <a:srgbClr val="00B050"/>
                          </a:solidFill>
                        </a:rPr>
                        <a:t> on</a:t>
                      </a:r>
                      <a:r>
                        <a:rPr lang="en-US" sz="2400" baseline="0" dirty="0" smtClean="0">
                          <a:solidFill>
                            <a:srgbClr val="00B050"/>
                          </a:solidFill>
                        </a:rPr>
                        <a:t> how successful it was for Germany / Nazi Party. (A/A*)</a:t>
                      </a:r>
                      <a:endParaRPr lang="en-GB" sz="2400" dirty="0" smtClean="0">
                        <a:solidFill>
                          <a:srgbClr val="00B050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520" y="5072747"/>
            <a:ext cx="8424936" cy="1015663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Growth Mindset Extension Activity: </a:t>
            </a:r>
            <a:r>
              <a:rPr lang="en-US" sz="2000" dirty="0" smtClean="0"/>
              <a:t>Was preparing for War the main reason for Hitler’s economic policies? Create a set of bullet points that both support and challenge this argument. 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8" name="Picture 7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3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Black People in America 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92696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Starter Activity: </a:t>
            </a:r>
            <a:r>
              <a:rPr lang="en-US" sz="2000" dirty="0" smtClean="0"/>
              <a:t>What do you know about America?! Discuss your ideas with your </a:t>
            </a:r>
            <a:r>
              <a:rPr lang="en-US" sz="2000" dirty="0" err="1" smtClean="0"/>
              <a:t>neighbour</a:t>
            </a:r>
            <a:r>
              <a:rPr lang="en-US" sz="2000" dirty="0" smtClean="0"/>
              <a:t>, and record them by working towards your level below!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177443"/>
              </p:ext>
            </p:extLst>
          </p:nvPr>
        </p:nvGraphicFramePr>
        <p:xfrm>
          <a:off x="170085" y="4425507"/>
          <a:ext cx="8856984" cy="1818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544"/>
                <a:gridCol w="2243579"/>
                <a:gridCol w="4803861"/>
              </a:tblGrid>
              <a:tr h="31241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</a:t>
                      </a:r>
                      <a:endParaRPr lang="en-GB" sz="20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A/A*</a:t>
                      </a:r>
                      <a:endParaRPr lang="en-GB" sz="2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42242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2000" baseline="0" dirty="0" smtClean="0"/>
                        <a:t>State as many things as you can about America.</a:t>
                      </a:r>
                      <a:endParaRPr lang="en-GB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Describe as many things as you can about America.</a:t>
                      </a:r>
                      <a:endParaRPr lang="en-GB" sz="2000" dirty="0" smtClean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Explain as many things as you can about America. Try to LINK what you know by explaining how they could be CONNECTED.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544"/>
            <a:ext cx="2990030" cy="1833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297" y="1373315"/>
            <a:ext cx="3545703" cy="3052192"/>
          </a:xfrm>
          <a:prstGeom prst="rect">
            <a:avLst/>
          </a:prstGeom>
        </p:spPr>
      </p:pic>
      <p:pic>
        <p:nvPicPr>
          <p:cNvPr id="1026" name="Picture 2" descr="http://www.binaryoptionsthatsuck.com/wp-content/uploads/2014/01/hamburger-ameri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176" y="1409544"/>
            <a:ext cx="2627121" cy="183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wweslamcity.com/f/styles/ep_trending/public/wwe_defaul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9" t="12898" r="26313" b="6502"/>
          <a:stretch/>
        </p:blipFill>
        <p:spPr bwMode="auto">
          <a:xfrm>
            <a:off x="7692273" y="2912170"/>
            <a:ext cx="1451727" cy="139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118" y="3106578"/>
            <a:ext cx="2773641" cy="13002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54" y="3087861"/>
            <a:ext cx="2990030" cy="13189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8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5" name="Picture 14" descr="Screen Shot 2016-02-03 at 20.48.0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3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http://malcolmx.com/wp-content/uploads/2015/02/portra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23728" cy="2924944"/>
          </a:xfrm>
          <a:prstGeom prst="rect">
            <a:avLst/>
          </a:prstGeom>
          <a:noFill/>
        </p:spPr>
      </p:pic>
      <p:pic>
        <p:nvPicPr>
          <p:cNvPr id="1028" name="Picture 4" descr="http://www.tutufoundationusa.org/wp-content/uploads/2014/01/dr-martin-luther-king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-27384"/>
            <a:ext cx="2520280" cy="2924944"/>
          </a:xfrm>
          <a:prstGeom prst="rect">
            <a:avLst/>
          </a:prstGeom>
          <a:noFill/>
        </p:spPr>
      </p:pic>
      <p:pic>
        <p:nvPicPr>
          <p:cNvPr id="1030" name="Picture 6" descr="http://media-1.web.britannica.com/eb-media/03/7103-004-5C1367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0"/>
            <a:ext cx="2376264" cy="2857500"/>
          </a:xfrm>
          <a:prstGeom prst="rect">
            <a:avLst/>
          </a:prstGeom>
          <a:noFill/>
        </p:spPr>
      </p:pic>
      <p:sp>
        <p:nvSpPr>
          <p:cNvPr id="1036" name="AutoShape 12" descr="http://www.core-online.org/images/final%20small%20core%20logo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http://www.naacp.org/page/-/images/email/naacp-logo-shie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4944"/>
            <a:ext cx="2267744" cy="1916832"/>
          </a:xfrm>
          <a:prstGeom prst="rect">
            <a:avLst/>
          </a:prstGeom>
          <a:noFill/>
        </p:spPr>
      </p:pic>
      <p:pic>
        <p:nvPicPr>
          <p:cNvPr id="1040" name="Picture 16" descr="http://www.printmag.com/wp-content/uploads/core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2996952"/>
            <a:ext cx="2664296" cy="1988840"/>
          </a:xfrm>
          <a:prstGeom prst="rect">
            <a:avLst/>
          </a:prstGeom>
          <a:noFill/>
        </p:spPr>
      </p:pic>
      <p:pic>
        <p:nvPicPr>
          <p:cNvPr id="1042" name="Picture 18" descr="http://www.alternet.org/files/images/managed/storyimages_1324481607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2996952"/>
            <a:ext cx="1958054" cy="1916832"/>
          </a:xfrm>
          <a:prstGeom prst="rect">
            <a:avLst/>
          </a:prstGeom>
          <a:noFill/>
        </p:spPr>
      </p:pic>
      <p:pic>
        <p:nvPicPr>
          <p:cNvPr id="1046" name="Picture 22" descr="http://uncsiren.com/wp-content/uploads/2015/02/angela_davis_blogspot.jpg"/>
          <p:cNvPicPr>
            <a:picLocks noChangeAspect="1" noChangeArrowheads="1"/>
          </p:cNvPicPr>
          <p:nvPr/>
        </p:nvPicPr>
        <p:blipFill>
          <a:blip r:embed="rId8" cstate="print"/>
          <a:srcRect l="32994"/>
          <a:stretch>
            <a:fillRect/>
          </a:stretch>
        </p:blipFill>
        <p:spPr bwMode="auto">
          <a:xfrm>
            <a:off x="6300192" y="0"/>
            <a:ext cx="2843808" cy="2852936"/>
          </a:xfrm>
          <a:prstGeom prst="rect">
            <a:avLst/>
          </a:prstGeom>
          <a:noFill/>
        </p:spPr>
      </p:pic>
      <p:pic>
        <p:nvPicPr>
          <p:cNvPr id="1044" name="Picture 20" descr="http://350cr.blogs.brynmawr.edu/files/2013/04/sclc-logo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2852936"/>
            <a:ext cx="2209428" cy="220942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23528" y="4841776"/>
            <a:ext cx="8352928" cy="1323439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From your prior learning &amp; using your devices, which leader(s) might want to be affiliated with which group(s)? 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C = Describe your answers. 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</a:rPr>
              <a:t>B = Explain your answers. </a:t>
            </a:r>
            <a:r>
              <a:rPr lang="en-GB" sz="2000" b="1" dirty="0" smtClean="0">
                <a:solidFill>
                  <a:srgbClr val="00B050"/>
                </a:solidFill>
              </a:rPr>
              <a:t>A/A* = Using precise reasoning, justify your answers in detail.</a:t>
            </a:r>
            <a:endParaRPr lang="en-GB" sz="20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10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4" name="Picture 13" descr="Screen Shot 2016-02-03 at 20.48.0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7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771" y="0"/>
            <a:ext cx="9144000" cy="18288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000" b="1" dirty="0" smtClean="0"/>
              <a:t>What do we know about ‘Germany 1918-1939’ &amp; / or ‘Britain 1931-1951’?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b="1" u="sng" dirty="0" smtClean="0"/>
              <a:t>Activity: Create a </a:t>
            </a:r>
            <a:r>
              <a:rPr lang="en-US" sz="3200" b="1" u="sng" dirty="0" err="1"/>
              <a:t>S</a:t>
            </a:r>
            <a:r>
              <a:rPr lang="en-US" sz="3200" b="1" u="sng" dirty="0" err="1" smtClean="0"/>
              <a:t>pidergram</a:t>
            </a:r>
            <a:r>
              <a:rPr lang="en-US" sz="3200" b="1" u="sng" dirty="0" smtClean="0"/>
              <a:t> with your </a:t>
            </a:r>
            <a:r>
              <a:rPr lang="en-US" sz="3200" b="1" u="sng" dirty="0" err="1" smtClean="0"/>
              <a:t>neighbour</a:t>
            </a:r>
            <a:r>
              <a:rPr lang="en-US" sz="3200" b="1" u="sng" dirty="0" smtClean="0"/>
              <a:t>.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8 minutes!</a:t>
            </a:r>
            <a:endParaRPr lang="en-US" sz="32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6756301"/>
              </p:ext>
            </p:extLst>
          </p:nvPr>
        </p:nvGraphicFramePr>
        <p:xfrm>
          <a:off x="763960" y="4307944"/>
          <a:ext cx="7920880" cy="1554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726"/>
                <a:gridCol w="6084154"/>
              </a:tblGrid>
              <a:tr h="336037">
                <a:tc>
                  <a:txBody>
                    <a:bodyPr/>
                    <a:lstStyle/>
                    <a:p>
                      <a:r>
                        <a:rPr lang="en-GB" sz="2800" b="1" dirty="0" smtClean="0">
                          <a:solidFill>
                            <a:schemeClr val="tx1"/>
                          </a:solidFill>
                        </a:rPr>
                        <a:t>Must </a:t>
                      </a:r>
                      <a:endParaRPr lang="en-GB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i="1" dirty="0" smtClean="0">
                          <a:solidFill>
                            <a:schemeClr val="tx1"/>
                          </a:solidFill>
                        </a:rPr>
                        <a:t>State at least</a:t>
                      </a:r>
                      <a:r>
                        <a:rPr lang="en-GB" sz="2800" b="1" i="1" baseline="0" dirty="0" smtClean="0">
                          <a:solidFill>
                            <a:schemeClr val="tx1"/>
                          </a:solidFill>
                        </a:rPr>
                        <a:t> 5</a:t>
                      </a:r>
                      <a:r>
                        <a:rPr lang="en-GB" sz="2800" b="1" i="1" dirty="0" smtClean="0">
                          <a:solidFill>
                            <a:schemeClr val="tx1"/>
                          </a:solidFill>
                        </a:rPr>
                        <a:t> Points</a:t>
                      </a:r>
                      <a:endParaRPr lang="en-GB" sz="28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Should</a:t>
                      </a:r>
                      <a:endParaRPr lang="en-GB" sz="2800" b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i="1" dirty="0" smtClean="0"/>
                        <a:t>Describe</a:t>
                      </a:r>
                      <a:r>
                        <a:rPr lang="en-GB" sz="2800" b="1" i="1" baseline="0" dirty="0" smtClean="0"/>
                        <a:t> </a:t>
                      </a:r>
                      <a:r>
                        <a:rPr lang="en-GB" sz="2800" b="1" i="1" dirty="0" smtClean="0"/>
                        <a:t>at least 7 Points</a:t>
                      </a:r>
                      <a:endParaRPr lang="en-GB" sz="2800" b="1" i="1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36037"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Could</a:t>
                      </a:r>
                      <a:endParaRPr lang="en-GB" sz="2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i="1" dirty="0" smtClean="0"/>
                        <a:t>Explain</a:t>
                      </a:r>
                      <a:r>
                        <a:rPr lang="en-GB" sz="2800" b="1" i="1" baseline="0" dirty="0" smtClean="0"/>
                        <a:t> </a:t>
                      </a:r>
                      <a:r>
                        <a:rPr lang="en-GB" sz="2800" b="1" i="1" dirty="0" smtClean="0"/>
                        <a:t>at least </a:t>
                      </a:r>
                      <a:r>
                        <a:rPr lang="en-GB" sz="2800" b="1" i="1" baseline="0" dirty="0" smtClean="0"/>
                        <a:t>9</a:t>
                      </a:r>
                      <a:r>
                        <a:rPr lang="en-GB" sz="2800" b="1" i="1" dirty="0" smtClean="0"/>
                        <a:t> Points</a:t>
                      </a:r>
                      <a:endParaRPr lang="en-GB" sz="2800" b="1" i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6250" r="21875" b="7813"/>
          <a:stretch/>
        </p:blipFill>
        <p:spPr>
          <a:xfrm>
            <a:off x="7467600" y="1981200"/>
            <a:ext cx="1423274" cy="207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1560174" cy="191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41158"/>
            <a:ext cx="2540000" cy="2010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70" y="2041159"/>
            <a:ext cx="2266530" cy="20101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6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1" name="Picture 10" descr="Screen Shot 2016-02-03 at 20.48.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5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Title: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Political Problems 1918-1923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52736"/>
            <a:ext cx="9144000" cy="52322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Self &amp; Peer Assessment of Homework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953906"/>
            <a:ext cx="4139952" cy="2677656"/>
          </a:xfrm>
          <a:prstGeom prst="rect">
            <a:avLst/>
          </a:prstGeom>
          <a:solidFill>
            <a:srgbClr val="FF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SELF ASSESS</a:t>
            </a:r>
          </a:p>
          <a:p>
            <a:r>
              <a:rPr lang="en-US" sz="2400" dirty="0" smtClean="0"/>
              <a:t>What do I need to achieve?</a:t>
            </a:r>
          </a:p>
          <a:p>
            <a:r>
              <a:rPr lang="en-US" sz="2400" dirty="0" smtClean="0"/>
              <a:t>Where am I now?</a:t>
            </a:r>
          </a:p>
          <a:p>
            <a:r>
              <a:rPr lang="en-US" sz="2400" dirty="0" smtClean="0"/>
              <a:t>What do I need to do next?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67536" y="2129013"/>
            <a:ext cx="4176464" cy="2308324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/>
              <a:t>PEER ASSESS</a:t>
            </a:r>
          </a:p>
          <a:p>
            <a:r>
              <a:rPr lang="en-US" sz="2400" dirty="0"/>
              <a:t>Give them a positive and a point for improvement</a:t>
            </a:r>
            <a:r>
              <a:rPr lang="en-US" sz="2400" dirty="0" smtClean="0"/>
              <a:t>!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4801468"/>
            <a:ext cx="835292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Activity: Students were required to complete the first two sets of questions on the ‘Top Secret Mission’ sheet.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2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2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Starter: What do you know?!</a:t>
            </a:r>
            <a:endParaRPr lang="en-GB" sz="54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4976"/>
            <a:ext cx="5066878" cy="5045114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 smtClean="0">
                <a:solidFill>
                  <a:srgbClr val="FF0000"/>
                </a:solidFill>
              </a:rPr>
              <a:t>Must: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Remind your neighbor of at least 2 things that you learnt last lesson – be ready to share with the group!</a:t>
            </a: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b="1" u="sng" dirty="0" smtClean="0">
                <a:solidFill>
                  <a:srgbClr val="00B050"/>
                </a:solidFill>
              </a:rPr>
              <a:t>Should: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B050"/>
                </a:solidFill>
              </a:rPr>
              <a:t>Write down a question about the Civil Rights Movement that you want answered in the lesson. We will see if we can get the answers for you!</a:t>
            </a:r>
            <a:endParaRPr lang="en-GB" sz="2800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878" y="1143000"/>
            <a:ext cx="4077122" cy="2069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878" y="3212976"/>
            <a:ext cx="4077122" cy="2480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8" name="Picture 7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5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200024" y="5116624"/>
            <a:ext cx="8642350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dirty="0" smtClean="0"/>
              <a:t>What do you think is being said and thought by President Johnson and Martin Luther King at this meeting in June 1964? Write down you ideas!</a:t>
            </a:r>
            <a:r>
              <a:rPr lang="en-GB" sz="2000" b="1" dirty="0"/>
              <a:t> </a:t>
            </a:r>
            <a:r>
              <a:rPr lang="en-GB" sz="2000" b="1" dirty="0" smtClean="0"/>
              <a:t>3 </a:t>
            </a:r>
            <a:r>
              <a:rPr lang="en-GB" sz="2000" b="1" dirty="0"/>
              <a:t>Minutes.</a:t>
            </a:r>
          </a:p>
        </p:txBody>
      </p:sp>
      <p:pic>
        <p:nvPicPr>
          <p:cNvPr id="6146" name="Picture 2" descr="http://upload.wikimedia.org/wikipedia/commons/4/48/Martin_Luther_King,_Jr._and_Lyndon_Johnson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714356"/>
            <a:ext cx="6572264" cy="4388487"/>
          </a:xfrm>
          <a:prstGeom prst="rect">
            <a:avLst/>
          </a:prstGeom>
          <a:noFill/>
        </p:spPr>
      </p:pic>
      <p:sp>
        <p:nvSpPr>
          <p:cNvPr id="8" name="Cloud Callout 7"/>
          <p:cNvSpPr/>
          <p:nvPr/>
        </p:nvSpPr>
        <p:spPr>
          <a:xfrm>
            <a:off x="5929322" y="214290"/>
            <a:ext cx="3000396" cy="1714512"/>
          </a:xfrm>
          <a:prstGeom prst="cloudCallout">
            <a:avLst>
              <a:gd name="adj1" fmla="val -35148"/>
              <a:gd name="adj2" fmla="val 641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0" y="0"/>
            <a:ext cx="3000396" cy="1714512"/>
          </a:xfrm>
          <a:prstGeom prst="cloudCallout">
            <a:avLst>
              <a:gd name="adj1" fmla="val 9181"/>
              <a:gd name="adj2" fmla="val 810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2714612" y="3929066"/>
            <a:ext cx="2286016" cy="928694"/>
          </a:xfrm>
          <a:prstGeom prst="wedgeRoundRectCallout">
            <a:avLst>
              <a:gd name="adj1" fmla="val -67499"/>
              <a:gd name="adj2" fmla="val -1150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3286116" y="1643050"/>
            <a:ext cx="2286016" cy="928694"/>
          </a:xfrm>
          <a:prstGeom prst="wedgeRoundRectCallout">
            <a:avLst>
              <a:gd name="adj1" fmla="val 60379"/>
              <a:gd name="adj2" fmla="val 848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3" name="Picture 12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8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www.biography.com/imported/images/Biography/Images/Profiles/K/Martin-Luther-King-Jr-9365086-1-40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27500"/>
            <a:ext cx="3632223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pload.wikimedia.org/wikipedia/commons/thumb/c/c3/37_Lyndon_Johnson_3x4.jpg/220px-37_Lyndon_Johnson_3x4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33" y="2375412"/>
            <a:ext cx="2138171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myenglishpages.com/images/voc/reading/march_on_washington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535"/>
            <a:ext cx="3347864" cy="236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ia1.shmoop.com/media/images/medium/colored-bus-station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317" y="4423504"/>
            <a:ext cx="2975039" cy="22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thumb/6/63/Dwight_D._Eisenhower,_official_photo_portrait,_May_29,_1959.jpg/220px-Dwight_D._Eisenhower,_official_photo_portrait,_May_29,_1959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16944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thumb/c/c3/John_F._Kennedy,_White_House_color_photo_portrait.jpg/220px-John_F._Kennedy,_White_House_color_photo_portrait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088" y="-19535"/>
            <a:ext cx="215112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biography.com/imported/images/Biography/Images/Profiles/P/Rosa-Parks-9433715-1-402.jp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2303958"/>
            <a:ext cx="2466021" cy="307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media.northjersey.com/images/1115Q_CIVILhousing1_35p.jpg">
            <a:hlinkClick r:id="rId17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023" y="2276872"/>
            <a:ext cx="253619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static.guim.co.uk/sys-images/Guardian/Pix/pictures/2010/11/11/1289494354269/Antiwar-demonstrators-tri-001.jp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23504"/>
            <a:ext cx="4445732" cy="243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africanamericanhistoryonline.com/images/malcolm_x1.jpg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71" y="4275412"/>
            <a:ext cx="201364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1147" y="5750004"/>
            <a:ext cx="80930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Starter Activity: What’s the connection between these pictures?! Create a mind map / flow chart that shows how they might be linked / interconnected.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2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4" name="Picture 13" descr="Screen Shot 2016-02-03 at 20.48.04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62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freeimagesarchive.com/data/media/29/6_s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9512" y="4077072"/>
            <a:ext cx="8712968" cy="2308324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What do you know about these Presidents? (B Grade)</a:t>
            </a:r>
          </a:p>
          <a:p>
            <a:r>
              <a:rPr lang="en-US" sz="3600" dirty="0" smtClean="0">
                <a:ln w="0"/>
                <a:solidFill>
                  <a:srgbClr val="008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2) Explain their views / contributions to the Civil Rights Movement (A/A* Grade)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3501008"/>
            <a:ext cx="33843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Dwight D. Eisenhower. 1953-1961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20072" y="3501008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Lyndon B. Johnson 1963-1969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0"/>
            <a:ext cx="4283968" cy="32129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7" y="0"/>
            <a:ext cx="4213847" cy="3225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3" name="Picture 12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8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47" y="-17611"/>
            <a:ext cx="2255843" cy="2318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32" y="0"/>
            <a:ext cx="1923068" cy="2243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r="18450"/>
          <a:stretch/>
        </p:blipFill>
        <p:spPr>
          <a:xfrm>
            <a:off x="-24165" y="0"/>
            <a:ext cx="1470583" cy="2333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84" y="2243373"/>
            <a:ext cx="3070816" cy="1973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73" y="1554076"/>
            <a:ext cx="2888773" cy="2702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3134"/>
            <a:ext cx="1244902" cy="18735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863453"/>
            <a:ext cx="2743200" cy="19291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834"/>
            <a:ext cx="2404925" cy="14675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04" y="3935606"/>
            <a:ext cx="2002084" cy="1428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106" y="3896392"/>
            <a:ext cx="2327253" cy="14675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66981" r="-1011" b="-350"/>
          <a:stretch/>
        </p:blipFill>
        <p:spPr>
          <a:xfrm>
            <a:off x="1447695" y="0"/>
            <a:ext cx="2841501" cy="15540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5184519"/>
            <a:ext cx="807187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Describe what you already know about the Vietnam War. (C)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C000"/>
                </a:solidFill>
              </a:rPr>
              <a:t>Explain what you can learn about the Vietnam War from these pictures. (B)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00B050"/>
                </a:solidFill>
              </a:rPr>
              <a:t>Judge how successful you think the Vietnam War was for America, using precise evidence to justify your opinion. (A/A*)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83" y="-17611"/>
            <a:ext cx="1315373" cy="2260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3054" y="2053005"/>
            <a:ext cx="2030130" cy="22036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1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8" name="Picture 17" descr="Screen Shot 2016-02-03 at 20.48.04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1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1504" y="0"/>
            <a:ext cx="667349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cs typeface="Arial" charset="0"/>
              </a:rPr>
              <a:t>Starter: Russia!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179388" y="981075"/>
            <a:ext cx="8785225" cy="26781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dirty="0"/>
              <a:t>Russian expert Orlando </a:t>
            </a:r>
            <a:r>
              <a:rPr lang="en-US" sz="2800" dirty="0" err="1"/>
              <a:t>Figes</a:t>
            </a:r>
            <a:r>
              <a:rPr lang="en-US" sz="2800" dirty="0"/>
              <a:t> </a:t>
            </a:r>
            <a:r>
              <a:rPr lang="en-GB" sz="2800" dirty="0"/>
              <a:t>has </a:t>
            </a:r>
            <a:r>
              <a:rPr lang="en-GB" sz="2800" dirty="0" smtClean="0"/>
              <a:t>gone on strike</a:t>
            </a:r>
            <a:r>
              <a:rPr lang="en-GB" sz="2800" dirty="0"/>
              <a:t>!</a:t>
            </a:r>
            <a:r>
              <a:rPr lang="en-GB" sz="2800" dirty="0" smtClean="0"/>
              <a:t> </a:t>
            </a:r>
            <a:r>
              <a:rPr lang="en-GB" sz="2800" dirty="0"/>
              <a:t>You have to give his keynote lecture on the Russian Revolution of 1917 instead!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sz="2800" dirty="0"/>
              <a:t>Use the textbooks, the internet, Sir, each other, plan a 2 minute summery of what he would say.</a:t>
            </a:r>
            <a:endParaRPr lang="en-GB" sz="2800" dirty="0"/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r="13428"/>
          <a:stretch>
            <a:fillRect/>
          </a:stretch>
        </p:blipFill>
        <p:spPr bwMode="auto">
          <a:xfrm>
            <a:off x="5580112" y="3737628"/>
            <a:ext cx="3240782" cy="300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99914" y="3913138"/>
          <a:ext cx="388778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778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To include (at least 3!)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 Tsars</a:t>
                      </a:r>
                      <a:endParaRPr lang="en-GB" dirty="0"/>
                    </a:p>
                  </a:txBody>
                  <a:tcPr marL="91425" marR="9142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 February / March Revolution</a:t>
                      </a:r>
                      <a:endParaRPr lang="en-GB" dirty="0"/>
                    </a:p>
                  </a:txBody>
                  <a:tcPr marL="91425" marR="9142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 October Revolution</a:t>
                      </a:r>
                      <a:endParaRPr lang="en-GB" dirty="0"/>
                    </a:p>
                  </a:txBody>
                  <a:tcPr marL="91425" marR="9142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The Bolsheviks / Communists</a:t>
                      </a:r>
                      <a:endParaRPr lang="en-GB" dirty="0"/>
                    </a:p>
                  </a:txBody>
                  <a:tcPr marL="91425" marR="91425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520" y="5790455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Ten Minutes!</a:t>
            </a:r>
            <a:endParaRPr lang="en-GB" sz="2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8" name="Picture 7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0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1830"/>
          </a:xfrm>
          <a:solidFill>
            <a:srgbClr val="FFFF00"/>
          </a:solidFill>
        </p:spPr>
        <p:txBody>
          <a:bodyPr/>
          <a:lstStyle/>
          <a:p>
            <a:r>
              <a:rPr lang="en-GB" b="1" u="sng" dirty="0" smtClean="0"/>
              <a:t>Bolshevik Success in 1917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811829"/>
            <a:ext cx="4267200" cy="5584505"/>
          </a:xfrm>
          <a:solidFill>
            <a:srgbClr val="00FF00"/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GB" sz="2800" dirty="0" smtClean="0"/>
              <a:t>If this cake represents</a:t>
            </a:r>
          </a:p>
          <a:p>
            <a:pPr>
              <a:buNone/>
            </a:pPr>
            <a:r>
              <a:rPr lang="en-GB" sz="2800" dirty="0" smtClean="0"/>
              <a:t>Bolshevik success in</a:t>
            </a:r>
          </a:p>
          <a:p>
            <a:pPr>
              <a:buNone/>
            </a:pPr>
            <a:r>
              <a:rPr lang="en-GB" sz="2800" dirty="0" smtClean="0"/>
              <a:t>October 1917, how</a:t>
            </a:r>
          </a:p>
          <a:p>
            <a:pPr>
              <a:buNone/>
            </a:pPr>
            <a:r>
              <a:rPr lang="en-GB" sz="2800" dirty="0" smtClean="0"/>
              <a:t>much of the cake</a:t>
            </a:r>
          </a:p>
          <a:p>
            <a:pPr>
              <a:buNone/>
            </a:pPr>
            <a:r>
              <a:rPr lang="en-GB" sz="2800" dirty="0" smtClean="0"/>
              <a:t>would each of these</a:t>
            </a:r>
          </a:p>
          <a:p>
            <a:pPr>
              <a:buNone/>
            </a:pPr>
            <a:r>
              <a:rPr lang="en-GB" sz="2800" dirty="0" smtClean="0"/>
              <a:t>factors get?! </a:t>
            </a:r>
          </a:p>
          <a:p>
            <a:pPr>
              <a:buNone/>
            </a:pPr>
            <a:r>
              <a:rPr lang="en-GB" sz="2800" dirty="0" smtClean="0"/>
              <a:t>Justify your opinions in a</a:t>
            </a:r>
          </a:p>
          <a:p>
            <a:pPr>
              <a:buNone/>
            </a:pPr>
            <a:r>
              <a:rPr lang="en-GB" sz="2800" dirty="0"/>
              <a:t>d</a:t>
            </a:r>
            <a:r>
              <a:rPr lang="en-GB" sz="2800" dirty="0" smtClean="0"/>
              <a:t>etailed sentence each!!!</a:t>
            </a:r>
          </a:p>
          <a:p>
            <a:pPr>
              <a:buNone/>
            </a:pPr>
            <a:endParaRPr lang="en-GB" sz="2800" dirty="0" smtClean="0"/>
          </a:p>
          <a:p>
            <a:pPr>
              <a:buNone/>
            </a:pPr>
            <a:r>
              <a:rPr lang="en-GB" sz="2800" i="1" dirty="0" smtClean="0"/>
              <a:t>Lenin, Trotsky,</a:t>
            </a:r>
          </a:p>
          <a:p>
            <a:pPr>
              <a:buNone/>
            </a:pPr>
            <a:r>
              <a:rPr lang="en-GB" sz="2800" i="1" dirty="0" smtClean="0"/>
              <a:t>Weakness of Provisional</a:t>
            </a:r>
          </a:p>
          <a:p>
            <a:pPr>
              <a:buNone/>
            </a:pPr>
            <a:r>
              <a:rPr lang="en-GB" sz="2800" i="1" dirty="0" smtClean="0"/>
              <a:t>Government, Other</a:t>
            </a:r>
          </a:p>
          <a:p>
            <a:pPr>
              <a:buNone/>
            </a:pPr>
            <a:r>
              <a:rPr lang="en-GB" sz="2800" i="1" dirty="0" smtClean="0"/>
              <a:t>Factors.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21506" name="Picture 2" descr="http://25.media.tumblr.com/tumblr_m45tp6IeF91qzxzwwo1_500.jpg"/>
          <p:cNvPicPr>
            <a:picLocks noChangeAspect="1" noChangeArrowheads="1"/>
          </p:cNvPicPr>
          <p:nvPr/>
        </p:nvPicPr>
        <p:blipFill>
          <a:blip r:embed="rId2" cstate="print"/>
          <a:srcRect b="10400"/>
          <a:stretch>
            <a:fillRect/>
          </a:stretch>
        </p:blipFill>
        <p:spPr bwMode="auto">
          <a:xfrm>
            <a:off x="0" y="811829"/>
            <a:ext cx="4876800" cy="558450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6" name="Picture 5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8067"/>
            <a:ext cx="9144000" cy="58477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Title: Personalities &amp; Powerbases after Lenin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292" t="11522" r="6498" b="70469"/>
          <a:stretch/>
        </p:blipFill>
        <p:spPr>
          <a:xfrm>
            <a:off x="0" y="770020"/>
            <a:ext cx="5721016" cy="2163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6440" t="52976" r="7662" b="29757"/>
          <a:stretch/>
        </p:blipFill>
        <p:spPr>
          <a:xfrm>
            <a:off x="5721016" y="770020"/>
            <a:ext cx="3422984" cy="2163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545" y="2986072"/>
            <a:ext cx="8392028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Following Lenin’s death in 1924, these five men were the main candidates to replace him and the power vacuum at the top of Soviet politics.</a:t>
            </a:r>
          </a:p>
          <a:p>
            <a:endParaRPr lang="en-US" sz="2000" dirty="0"/>
          </a:p>
          <a:p>
            <a:r>
              <a:rPr lang="en-US" sz="2000" dirty="0" smtClean="0"/>
              <a:t>     </a:t>
            </a:r>
            <a:endParaRPr lang="en-GB" sz="20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16053"/>
              </p:ext>
            </p:extLst>
          </p:nvPr>
        </p:nvGraphicFramePr>
        <p:xfrm>
          <a:off x="245645" y="4133423"/>
          <a:ext cx="7557190" cy="2320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0659"/>
                <a:gridCol w="4946531"/>
              </a:tblGrid>
              <a:tr h="76588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 Grade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Describe / Explain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as many things as you can about each candidate.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0000"/>
                    </a:solidFill>
                  </a:tcPr>
                </a:tc>
              </a:tr>
              <a:tr h="46902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B Grade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</a:rPr>
                        <a:t>Analyse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the links between any of the candidates / their roles / their skills.</a:t>
                      </a:r>
                      <a:endParaRPr lang="en-US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FFC000"/>
                    </a:solidFill>
                  </a:tcPr>
                </a:tc>
              </a:tr>
              <a:tr h="46902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A/A* Grade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Make justified </a:t>
                      </a: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</a:rPr>
                        <a:t>judgements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 about the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candidates relative chances of becoming the new ruler.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 descr="Screen shot 2012-01-30 at 15.54.2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6486" y="4196383"/>
            <a:ext cx="1119136" cy="60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creen shot 2012-01-30 at 15.54.31.png"/>
          <p:cNvPicPr>
            <a:picLocks noChangeAspect="1"/>
          </p:cNvPicPr>
          <p:nvPr/>
        </p:nvPicPr>
        <p:blipFill>
          <a:blip r:embed="rId5" cstate="print"/>
          <a:srcRect l="8333"/>
          <a:stretch>
            <a:fillRect/>
          </a:stretch>
        </p:blipFill>
        <p:spPr bwMode="auto">
          <a:xfrm>
            <a:off x="1566486" y="5088471"/>
            <a:ext cx="1119136" cy="58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2-01-30 at 15.54.42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6486" y="5863825"/>
            <a:ext cx="1133947" cy="5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7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4" name="Picture 13" descr="Screen Shot 2016-02-03 at 20.48.0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7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5067946" cy="76944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Title: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Collectivisation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088" y="948890"/>
            <a:ext cx="4730858" cy="52629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Using these two sources and your prior learning to help you: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800" dirty="0">
                <a:solidFill>
                  <a:srgbClr val="FF0000"/>
                </a:solidFill>
              </a:rPr>
              <a:t> = Describe what ‘collectivization’ means.</a:t>
            </a:r>
          </a:p>
          <a:p>
            <a:r>
              <a:rPr lang="en-US" sz="2800" b="1" dirty="0">
                <a:solidFill>
                  <a:srgbClr val="FF6600"/>
                </a:solidFill>
              </a:rPr>
              <a:t>B</a:t>
            </a:r>
            <a:r>
              <a:rPr lang="en-US" sz="2800" dirty="0">
                <a:solidFill>
                  <a:srgbClr val="FF6600"/>
                </a:solidFill>
              </a:rPr>
              <a:t> = Explain what these two sources may show / infer about collectivization.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A/A* </a:t>
            </a:r>
            <a:r>
              <a:rPr lang="en-US" sz="2800" dirty="0">
                <a:solidFill>
                  <a:srgbClr val="00B050"/>
                </a:solidFill>
              </a:rPr>
              <a:t>= Suggest why Stalin might have introduced collectivization. Critique his thinking!</a:t>
            </a:r>
            <a:endParaRPr lang="en-GB" sz="2800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1144" t="28985" r="39365" b="35103"/>
          <a:stretch/>
        </p:blipFill>
        <p:spPr>
          <a:xfrm>
            <a:off x="5067949" y="0"/>
            <a:ext cx="4076054" cy="350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49" y="3502617"/>
            <a:ext cx="4076054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3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Starter: Overview of the Overview!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4704"/>
            <a:ext cx="9144000" cy="129266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200" i="1" dirty="0" smtClean="0"/>
              <a:t>Below are the key periods from the syllabus thus far. </a:t>
            </a:r>
          </a:p>
          <a:p>
            <a:r>
              <a:rPr lang="en-US" sz="2800" b="1" dirty="0" smtClean="0"/>
              <a:t>Question: How would you </a:t>
            </a:r>
            <a:r>
              <a:rPr lang="en-US" sz="2800" b="1" dirty="0" err="1" smtClean="0"/>
              <a:t>summarise</a:t>
            </a:r>
            <a:r>
              <a:rPr lang="en-US" sz="2800" b="1" dirty="0" smtClean="0"/>
              <a:t> each in no more than one picture and one sentence?!</a:t>
            </a:r>
            <a:endParaRPr lang="en-GB" sz="28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22852"/>
              </p:ext>
            </p:extLst>
          </p:nvPr>
        </p:nvGraphicFramePr>
        <p:xfrm>
          <a:off x="179512" y="2047657"/>
          <a:ext cx="8670675" cy="4342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048"/>
                <a:gridCol w="2381927"/>
                <a:gridCol w="1447634"/>
                <a:gridCol w="3198066"/>
              </a:tblGrid>
              <a:tr h="410992"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Picture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Sentence</a:t>
                      </a:r>
                      <a:endParaRPr lang="en-GB" dirty="0"/>
                    </a:p>
                  </a:txBody>
                  <a:tcPr/>
                </a:tc>
              </a:tr>
              <a:tr h="586648">
                <a:tc>
                  <a:txBody>
                    <a:bodyPr/>
                    <a:lstStyle/>
                    <a:p>
                      <a:r>
                        <a:rPr lang="en-US" dirty="0" smtClean="0"/>
                        <a:t>October 1917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Bolshevik Revolution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586648">
                <a:tc>
                  <a:txBody>
                    <a:bodyPr/>
                    <a:lstStyle/>
                    <a:p>
                      <a:r>
                        <a:rPr lang="en-US" dirty="0" smtClean="0"/>
                        <a:t>1917-1921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Civil</a:t>
                      </a:r>
                      <a:r>
                        <a:rPr lang="en-US" baseline="0" dirty="0" smtClean="0"/>
                        <a:t> War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86648">
                <a:tc>
                  <a:txBody>
                    <a:bodyPr/>
                    <a:lstStyle/>
                    <a:p>
                      <a:r>
                        <a:rPr lang="en-US" dirty="0" smtClean="0"/>
                        <a:t>1921-1928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E.g</a:t>
                      </a:r>
                      <a:r>
                        <a:rPr lang="en-US" dirty="0" smtClean="0"/>
                        <a:t>:</a:t>
                      </a:r>
                      <a:r>
                        <a:rPr lang="en-US" baseline="0" dirty="0" smtClean="0"/>
                        <a:t> An economic right wing </a:t>
                      </a:r>
                      <a:r>
                        <a:rPr lang="en-US" baseline="0" dirty="0" err="1" smtClean="0"/>
                        <a:t>programme</a:t>
                      </a:r>
                      <a:r>
                        <a:rPr lang="en-US" baseline="0" dirty="0" smtClean="0"/>
                        <a:t> designed to pacify the peasants &amp; stimulate the economy!</a:t>
                      </a:r>
                      <a:endParaRPr lang="en-GB" dirty="0"/>
                    </a:p>
                  </a:txBody>
                  <a:tcPr/>
                </a:tc>
              </a:tr>
              <a:tr h="709383">
                <a:tc>
                  <a:txBody>
                    <a:bodyPr/>
                    <a:lstStyle/>
                    <a:p>
                      <a:r>
                        <a:rPr lang="en-US" dirty="0" smtClean="0"/>
                        <a:t>1928</a:t>
                      </a:r>
                      <a:r>
                        <a:rPr lang="en-US" baseline="0" dirty="0" smtClean="0"/>
                        <a:t> -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Collectivisation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2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7" name="Picture 6" descr="Screen Shot 2016-02-03 at 20.48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82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634082"/>
          </a:xfrm>
          <a:solidFill>
            <a:srgbClr val="FFFF00"/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 u="sng" dirty="0" smtClean="0"/>
              <a:t>Homework: Peer Assessment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3573016"/>
            <a:ext cx="8424936" cy="1815882"/>
          </a:xfrm>
          <a:prstGeom prst="rect">
            <a:avLst/>
          </a:prstGeom>
          <a:solidFill>
            <a:srgbClr val="00CC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Peer Assess your </a:t>
            </a:r>
            <a:r>
              <a:rPr lang="en-US" sz="2800" dirty="0" err="1" smtClean="0"/>
              <a:t>neighbours</a:t>
            </a:r>
            <a:r>
              <a:rPr lang="en-US" sz="2800" dirty="0" smtClean="0"/>
              <a:t> homework: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Two Stars and a Wish format.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Add an effort grade between 1 (Excellent) and 4 (Below Expectations). If it’s not done, put a 4 in pencil.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46497" y="794663"/>
            <a:ext cx="8496944" cy="258532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Homework: Complete Questions 1 &amp; 2a from the activity sheet.</a:t>
            </a:r>
            <a:endParaRPr lang="en-GB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5589240"/>
            <a:ext cx="7575872" cy="83099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Level 6 Extension Activity: </a:t>
            </a:r>
            <a:r>
              <a:rPr lang="en-GB" sz="2400" dirty="0" smtClean="0"/>
              <a:t>You can self-assess your work too! Add Two Stars &amp; a Wish!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2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8" name="Picture 7" descr="Screen Shot 2016-02-03 at 20.48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5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701" y="1266212"/>
            <a:ext cx="3648405" cy="2139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871"/>
          <a:stretch/>
        </p:blipFill>
        <p:spPr>
          <a:xfrm>
            <a:off x="3167028" y="1278154"/>
            <a:ext cx="2459144" cy="2301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962" y="3140968"/>
            <a:ext cx="6227038" cy="3312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46805"/>
            <a:ext cx="3232447" cy="2595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681" y="4652621"/>
            <a:ext cx="2975176" cy="1701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47" y="3045022"/>
            <a:ext cx="1620030" cy="1605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310" y="2780929"/>
            <a:ext cx="1727718" cy="18916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911996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Activity: </a:t>
            </a:r>
            <a:r>
              <a:rPr lang="en-US" dirty="0" smtClean="0"/>
              <a:t>The USSR produced a huge amount of propaganda and art to disseminate its message to the people. Here are some examples. Much of this focused on leaders and also ordinary people! </a:t>
            </a:r>
            <a:r>
              <a:rPr lang="en-US" dirty="0" smtClean="0">
                <a:solidFill>
                  <a:srgbClr val="FF0000"/>
                </a:solidFill>
              </a:rPr>
              <a:t>C = Explain why this might have been.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B =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Analyse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some themes that they might have focused on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00B050"/>
                </a:solidFill>
              </a:rPr>
              <a:t>A/A* = Compare and contrast Soviet propaganda to other forms of advertising, etc.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9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1" name="Picture 10" descr="Screen Shot 2016-02-03 at 20.48.0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4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67872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u="sng" dirty="0" smtClean="0"/>
              <a:t>Stalin: Man of Steel</a:t>
            </a:r>
            <a:endParaRPr lang="en-GB" sz="5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779414" y="941561"/>
            <a:ext cx="5920966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If you were commissioned to make a documentary about Stalin rather than David Reynolds, what would you say about the following issues, using your knowledge?</a:t>
            </a:r>
            <a:endParaRPr lang="en-GB" sz="28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030604"/>
              </p:ext>
            </p:extLst>
          </p:nvPr>
        </p:nvGraphicFramePr>
        <p:xfrm>
          <a:off x="2471596" y="3188330"/>
          <a:ext cx="6497372" cy="3200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343"/>
                <a:gridCol w="1624343"/>
                <a:gridCol w="1624343"/>
                <a:gridCol w="1624343"/>
              </a:tblGrid>
              <a:tr h="772706">
                <a:tc>
                  <a:txBody>
                    <a:bodyPr/>
                    <a:lstStyle/>
                    <a:p>
                      <a:r>
                        <a:rPr lang="en-US" dirty="0" smtClean="0"/>
                        <a:t>Stalin’s Personality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Stalin’s rise to Power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Stalin’s relationships</a:t>
                      </a:r>
                      <a:r>
                        <a:rPr lang="en-US" baseline="0" dirty="0" smtClean="0"/>
                        <a:t> with people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Anything</a:t>
                      </a:r>
                      <a:r>
                        <a:rPr lang="en-US" baseline="0" dirty="0" smtClean="0"/>
                        <a:t> else you think is relevant?</a:t>
                      </a:r>
                      <a:endParaRPr lang="en-GB" dirty="0"/>
                    </a:p>
                  </a:txBody>
                  <a:tcPr/>
                </a:tc>
              </a:tr>
              <a:tr h="193176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A/A* = Explain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 your opinions.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B = Describe your opinions.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C = State your opinions.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A/A* = Explain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 your opinions.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B = Describe your opinions.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C = State your opinions.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A/A* = Explain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 your opinions.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B = Describe your opinions.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C = State your opinions.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8000"/>
                          </a:solidFill>
                        </a:rPr>
                        <a:t>A/A* = Explain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 your opinions.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6600"/>
                          </a:solidFill>
                        </a:rPr>
                        <a:t>B = Describe your opinions.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C = State your opinions.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24" r="45652"/>
          <a:stretch/>
        </p:blipFill>
        <p:spPr>
          <a:xfrm>
            <a:off x="0" y="752050"/>
            <a:ext cx="2392264" cy="3466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642" y="4336610"/>
            <a:ext cx="2283622" cy="203132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Extension: </a:t>
            </a:r>
            <a:r>
              <a:rPr lang="en-US" dirty="0" smtClean="0"/>
              <a:t>In the final Q in the exam, you will compare the views of 2 Historians to your own. What might </a:t>
            </a:r>
            <a:r>
              <a:rPr lang="en-US" dirty="0" err="1" smtClean="0"/>
              <a:t>Figes</a:t>
            </a:r>
            <a:r>
              <a:rPr lang="en-US" dirty="0" smtClean="0"/>
              <a:t> say about the same issues?!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0" name="Picture 9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8157"/>
            <a:ext cx="9144000" cy="4308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Title: What was the </a:t>
            </a:r>
            <a:r>
              <a:rPr lang="en-US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i</a:t>
            </a:r>
            <a:r>
              <a:rPr lang="en-US" sz="2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mpact of the Five-Year Plans under Stalin? </a:t>
            </a:r>
            <a:endParaRPr lang="en-US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76687" y="579764"/>
            <a:ext cx="4867313" cy="2862322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en-US" b="1" dirty="0"/>
              <a:t>Source </a:t>
            </a:r>
            <a:r>
              <a:rPr lang="en-US" b="1" dirty="0" smtClean="0"/>
              <a:t>A</a:t>
            </a:r>
            <a:endParaRPr lang="en-US" b="1" dirty="0"/>
          </a:p>
          <a:p>
            <a:r>
              <a:rPr lang="en-US" sz="1600" dirty="0"/>
              <a:t>A propaganda poster of 1934.   It is titled: 'Peasants can live like a Human Being'.  </a:t>
            </a:r>
          </a:p>
          <a:p>
            <a:r>
              <a:rPr lang="en-US" sz="1600" dirty="0"/>
              <a:t>Study the poster - can you see how it is promising people the following:</a:t>
            </a:r>
          </a:p>
          <a:p>
            <a:r>
              <a:rPr lang="en-US" sz="1600" dirty="0"/>
              <a:t>•   enough to eat,</a:t>
            </a:r>
          </a:p>
          <a:p>
            <a:r>
              <a:rPr lang="en-US" sz="1600" dirty="0"/>
              <a:t>•   adequate clothing,</a:t>
            </a:r>
          </a:p>
          <a:p>
            <a:r>
              <a:rPr lang="en-US" sz="1600" dirty="0"/>
              <a:t>•   the latest consumer goods,</a:t>
            </a:r>
          </a:p>
          <a:p>
            <a:r>
              <a:rPr lang="en-US" sz="1600" dirty="0"/>
              <a:t>•   electricity,</a:t>
            </a:r>
          </a:p>
          <a:p>
            <a:r>
              <a:rPr lang="en-US" sz="1600" dirty="0"/>
              <a:t>•   education,</a:t>
            </a:r>
          </a:p>
          <a:p>
            <a:r>
              <a:rPr lang="en-US" sz="1600" dirty="0"/>
              <a:t>•   happiness.	</a:t>
            </a:r>
            <a:r>
              <a:rPr lang="en-US" dirty="0"/>
              <a:t>	</a:t>
            </a:r>
          </a:p>
        </p:txBody>
      </p:sp>
      <p:sp>
        <p:nvSpPr>
          <p:cNvPr id="5" name="Rectangle 4"/>
          <p:cNvSpPr/>
          <p:nvPr/>
        </p:nvSpPr>
        <p:spPr>
          <a:xfrm>
            <a:off x="4276687" y="3649972"/>
            <a:ext cx="4867313" cy="892552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en-US" b="1" dirty="0"/>
              <a:t>Source </a:t>
            </a:r>
            <a:r>
              <a:rPr lang="en-US" b="1" dirty="0" smtClean="0"/>
              <a:t>B</a:t>
            </a:r>
            <a:endParaRPr lang="en-US" sz="1600" b="1" dirty="0"/>
          </a:p>
          <a:p>
            <a:r>
              <a:rPr lang="en-US" sz="1600" dirty="0" smtClean="0"/>
              <a:t>‘The victory of the Five-Year Plan is a strike against Capitalism.’</a:t>
            </a:r>
            <a:r>
              <a:rPr lang="en-US" sz="1600" dirty="0"/>
              <a:t>	</a:t>
            </a:r>
            <a:r>
              <a:rPr lang="en-US" dirty="0"/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0748"/>
            <a:ext cx="4178300" cy="30092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76687" y="4592278"/>
            <a:ext cx="4867313" cy="175432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Activity: Quickly sketch out your own Five-Year Plan Propaganda poster!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 = Include at least 2 precise facts about the Plan. 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B = Explain how the plan can help Russia. 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A/A* = Justify the advantages of it over Capitalism. </a:t>
            </a:r>
            <a:r>
              <a:rPr lang="en-US" sz="1600" dirty="0"/>
              <a:t>	</a:t>
            </a:r>
            <a:endParaRPr lang="en-US" dirty="0"/>
          </a:p>
        </p:txBody>
      </p:sp>
      <p:pic>
        <p:nvPicPr>
          <p:cNvPr id="8194" name="Picture 2" descr="http://orlandofiges.info/section9_TheNewEconomicPolicy/images/First_Five_Year_Pl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396343"/>
            <a:ext cx="4153989" cy="30343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0" name="Picture 9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7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09"/>
            <a:ext cx="9144000" cy="692497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Title: </a:t>
            </a:r>
            <a:r>
              <a:rPr lang="en-US" sz="405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Collectivisation</a:t>
            </a:r>
            <a:endParaRPr lang="en-US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44921" y="603667"/>
            <a:ext cx="4730858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Starter: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Discuss with a partner, using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your prior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learning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2800" dirty="0" smtClean="0">
                <a:solidFill>
                  <a:srgbClr val="FF0000"/>
                </a:solidFill>
              </a:rPr>
              <a:t>Start with ‘C’):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C = </a:t>
            </a:r>
            <a:r>
              <a:rPr lang="en-US" sz="2800" dirty="0">
                <a:solidFill>
                  <a:srgbClr val="FF0000"/>
                </a:solidFill>
              </a:rPr>
              <a:t>Describe 2 </a:t>
            </a:r>
            <a:r>
              <a:rPr lang="en-US" sz="2800" dirty="0" smtClean="0">
                <a:solidFill>
                  <a:srgbClr val="FF0000"/>
                </a:solidFill>
              </a:rPr>
              <a:t>key features </a:t>
            </a:r>
            <a:r>
              <a:rPr lang="en-US" sz="2800" dirty="0">
                <a:solidFill>
                  <a:srgbClr val="FF0000"/>
                </a:solidFill>
              </a:rPr>
              <a:t>of ‘</a:t>
            </a:r>
            <a:r>
              <a:rPr lang="en-US" sz="2800" dirty="0" err="1">
                <a:solidFill>
                  <a:srgbClr val="FF0000"/>
                </a:solidFill>
              </a:rPr>
              <a:t>collectivisation</a:t>
            </a:r>
            <a:r>
              <a:rPr lang="en-US" sz="2800" dirty="0" smtClean="0">
                <a:solidFill>
                  <a:srgbClr val="FF0000"/>
                </a:solidFill>
              </a:rPr>
              <a:t>’.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6600"/>
                </a:solidFill>
              </a:rPr>
              <a:t>B = </a:t>
            </a:r>
            <a:r>
              <a:rPr lang="en-US" sz="2800" dirty="0">
                <a:solidFill>
                  <a:srgbClr val="FF6600"/>
                </a:solidFill>
              </a:rPr>
              <a:t>Explain at least 2 reasons why ‘</a:t>
            </a:r>
            <a:r>
              <a:rPr lang="en-US" sz="2800" dirty="0" err="1" smtClean="0">
                <a:solidFill>
                  <a:srgbClr val="FF6600"/>
                </a:solidFill>
              </a:rPr>
              <a:t>collectivisation</a:t>
            </a:r>
            <a:r>
              <a:rPr lang="en-US" sz="2800" dirty="0">
                <a:solidFill>
                  <a:srgbClr val="FF6600"/>
                </a:solidFill>
              </a:rPr>
              <a:t>’ was introduced.</a:t>
            </a:r>
          </a:p>
          <a:p>
            <a:r>
              <a:rPr lang="en-US" sz="2800" b="1" dirty="0">
                <a:solidFill>
                  <a:srgbClr val="00FF00"/>
                </a:solidFill>
              </a:rPr>
              <a:t>A/A* = </a:t>
            </a:r>
            <a:r>
              <a:rPr lang="en-US" sz="2800" dirty="0" smtClean="0">
                <a:solidFill>
                  <a:srgbClr val="00FF00"/>
                </a:solidFill>
              </a:rPr>
              <a:t>Analyse at least one impact / effect of </a:t>
            </a:r>
            <a:r>
              <a:rPr lang="en-US" sz="2800" dirty="0" err="1" smtClean="0">
                <a:solidFill>
                  <a:srgbClr val="00FF00"/>
                </a:solidFill>
              </a:rPr>
              <a:t>collectivisation</a:t>
            </a:r>
            <a:r>
              <a:rPr lang="en-US" sz="2800" dirty="0" smtClean="0">
                <a:solidFill>
                  <a:srgbClr val="00FF00"/>
                </a:solidFill>
              </a:rPr>
              <a:t> in detail.</a:t>
            </a:r>
            <a:endParaRPr lang="en-GB" sz="2800" dirty="0">
              <a:solidFill>
                <a:srgbClr val="00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207"/>
            <a:ext cx="4076700" cy="2492614"/>
          </a:xfrm>
          <a:prstGeom prst="rect">
            <a:avLst/>
          </a:prstGeom>
        </p:spPr>
      </p:pic>
      <p:pic>
        <p:nvPicPr>
          <p:cNvPr id="1026" name="Picture 2" descr="http://ssthumanities.weebly.com/uploads/1/9/3/4/19340713/6456131.jpg?6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9662"/>
            <a:ext cx="4076700" cy="25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416" y="5822273"/>
            <a:ext cx="8082568" cy="646331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Growth Mindset A* Extension: </a:t>
            </a:r>
            <a:r>
              <a:rPr lang="en-US" dirty="0" smtClean="0"/>
              <a:t>To what extent were </a:t>
            </a:r>
            <a:r>
              <a:rPr lang="en-US" dirty="0" err="1" smtClean="0"/>
              <a:t>Collectivisation</a:t>
            </a:r>
            <a:r>
              <a:rPr lang="en-US" dirty="0" smtClean="0"/>
              <a:t> and the Five-Year Plans linked? Justify your answer with reasoning and evidence.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8" name="Picture 7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4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5988"/>
            <a:ext cx="4815417" cy="2100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397"/>
            <a:ext cx="4673162" cy="2199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506993"/>
            <a:ext cx="4470838" cy="2100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62" y="2533314"/>
            <a:ext cx="4481465" cy="21999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157"/>
            <a:ext cx="9144000" cy="5078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7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rPr>
              <a:t>The Art of Power – Socialist Realism</a:t>
            </a:r>
            <a:endParaRPr lang="en-US" sz="27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749401"/>
              </p:ext>
            </p:extLst>
          </p:nvPr>
        </p:nvGraphicFramePr>
        <p:xfrm>
          <a:off x="63371" y="4489890"/>
          <a:ext cx="9080628" cy="1554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5920"/>
                <a:gridCol w="2797521"/>
                <a:gridCol w="3757187"/>
              </a:tblGrid>
              <a:tr h="30498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A/A*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  <a:tr h="97799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at least 3 things you can learn from these paintings inspired by ‘Socialist Realism’.</a:t>
                      </a:r>
                      <a:endParaRPr lang="en-GB" sz="1800" dirty="0"/>
                    </a:p>
                  </a:txBody>
                  <a:tcPr marT="45688" marB="4568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Explain at least 3 things you can learn from these paintings inspired by ‘Socialist Realism’ in detail.</a:t>
                      </a:r>
                      <a:endParaRPr lang="en-GB" sz="1800" dirty="0" smtClean="0"/>
                    </a:p>
                  </a:txBody>
                  <a:tcPr marT="45688" marB="45688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/>
                        <a:t>Analyse at least 3 things you can learn from these paintings inspired by ‘Socialist Realism’ in detail, linking at least 2 of your ideas.</a:t>
                      </a:r>
                      <a:endParaRPr lang="en-GB" sz="1800" dirty="0" smtClean="0"/>
                    </a:p>
                  </a:txBody>
                  <a:tcPr marT="45688" marB="45688"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6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9" name="Picture 8" descr="Screen Shot 2016-02-03 at 20.48.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8676" y="4480749"/>
            <a:ext cx="8584239" cy="1815882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A Grade Extension Activity: </a:t>
            </a:r>
          </a:p>
          <a:p>
            <a:r>
              <a:rPr lang="en-US" sz="2800" b="1" dirty="0" smtClean="0"/>
              <a:t>To what extent did Socialist Realism have a ‘USP’ as the only carrot of the Soviet Regime in maintaining control? Justify your opinion!</a:t>
            </a:r>
            <a:endParaRPr lang="en-GB" sz="2800" dirty="0"/>
          </a:p>
        </p:txBody>
      </p:sp>
      <p:sp>
        <p:nvSpPr>
          <p:cNvPr id="8" name="Rectangle 7"/>
          <p:cNvSpPr/>
          <p:nvPr/>
        </p:nvSpPr>
        <p:spPr>
          <a:xfrm>
            <a:off x="0" y="19682"/>
            <a:ext cx="9144000" cy="138499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Arial" charset="0"/>
                <a:cs typeface="Arial" charset="0"/>
              </a:rPr>
              <a:t>Judge &amp; justify the effectiveness of Soviet control of the Arts &amp; Culture in precise detail, justifying your answer with precise reasoning.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980059"/>
              </p:ext>
            </p:extLst>
          </p:nvPr>
        </p:nvGraphicFramePr>
        <p:xfrm>
          <a:off x="110441" y="1539429"/>
          <a:ext cx="8890569" cy="294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7097"/>
                <a:gridCol w="3105339"/>
                <a:gridCol w="37481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Factor</a:t>
                      </a:r>
                      <a:r>
                        <a:rPr lang="en-US" baseline="0" dirty="0" smtClean="0"/>
                        <a:t> of Control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Contribution</a:t>
                      </a:r>
                      <a:r>
                        <a:rPr lang="en-US" baseline="0" dirty="0" smtClean="0"/>
                        <a:t> of the Factor in maintaining social control 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Justification</a:t>
                      </a:r>
                      <a:r>
                        <a:rPr lang="en-US" baseline="0" dirty="0" smtClean="0"/>
                        <a:t> for % score / Relative Significance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CC00"/>
                          </a:solidFill>
                        </a:rPr>
                        <a:t>A = Analyse &amp; justify in detail,</a:t>
                      </a:r>
                      <a:r>
                        <a:rPr lang="en-US" baseline="0" dirty="0" smtClean="0">
                          <a:solidFill>
                            <a:srgbClr val="00CC00"/>
                          </a:solidFill>
                        </a:rPr>
                        <a:t> linking your ideas.</a:t>
                      </a:r>
                      <a:endParaRPr lang="en-US" dirty="0" smtClean="0">
                        <a:solidFill>
                          <a:srgbClr val="00CC00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FF6600"/>
                          </a:solidFill>
                        </a:rPr>
                        <a:t>B = Explain in detail.</a:t>
                      </a:r>
                    </a:p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 = Describe your ideas.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2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7" name="Picture 6" descr="Screen Shot 2016-02-03 at 20.48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8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/>
          </a:p>
        </p:txBody>
      </p:sp>
      <p:pic>
        <p:nvPicPr>
          <p:cNvPr id="13315" name="Picture 2" descr="http://www.illustrationartgallery.com/acatalog/JacksonTaxes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8497888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323850" y="5157787"/>
            <a:ext cx="8351838" cy="101566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 u="sng" dirty="0" smtClean="0">
                <a:latin typeface="Calibri" pitchFamily="34" charset="0"/>
              </a:rPr>
              <a:t>Activity</a:t>
            </a:r>
            <a:r>
              <a:rPr lang="en-GB" sz="2000" dirty="0" smtClean="0">
                <a:latin typeface="Calibri" pitchFamily="34" charset="0"/>
              </a:rPr>
              <a:t>: What’s </a:t>
            </a:r>
            <a:r>
              <a:rPr lang="en-GB" sz="2000" dirty="0">
                <a:latin typeface="Calibri" pitchFamily="34" charset="0"/>
              </a:rPr>
              <a:t>happening here?! Discuss with your partner and write down some ideas. You have three minutes</a:t>
            </a:r>
            <a:r>
              <a:rPr lang="en-GB" sz="2000" dirty="0" smtClean="0">
                <a:latin typeface="Calibri" pitchFamily="34" charset="0"/>
              </a:rPr>
              <a:t>!</a:t>
            </a:r>
          </a:p>
          <a:p>
            <a:r>
              <a:rPr lang="en-GB" sz="2000" b="1" u="sng" dirty="0" smtClean="0">
                <a:latin typeface="Calibri" pitchFamily="34" charset="0"/>
              </a:rPr>
              <a:t>Extension</a:t>
            </a:r>
            <a:r>
              <a:rPr lang="en-GB" sz="2000" dirty="0" smtClean="0">
                <a:latin typeface="Calibri" pitchFamily="34" charset="0"/>
              </a:rPr>
              <a:t>: How could our learning least lesson link to this source?</a:t>
            </a:r>
            <a:endParaRPr lang="en-GB" sz="2000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3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7" name="Picture 6" descr="Screen Shot 2016-02-03 at 20.48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8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078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3716338"/>
            <a:ext cx="6761162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50825" y="4814888"/>
            <a:ext cx="1800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dirty="0"/>
              <a:t>English Riots, 2011.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516688" y="404813"/>
            <a:ext cx="2016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/>
              <a:t>Peasants Revolt, 1381</a:t>
            </a:r>
          </a:p>
        </p:txBody>
      </p:sp>
      <p:sp>
        <p:nvSpPr>
          <p:cNvPr id="2057" name="Text Box 10"/>
          <p:cNvSpPr txBox="1">
            <a:spLocks noChangeArrowheads="1"/>
          </p:cNvSpPr>
          <p:nvPr/>
        </p:nvSpPr>
        <p:spPr bwMode="auto">
          <a:xfrm>
            <a:off x="323850" y="2852738"/>
            <a:ext cx="8351838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/>
              <a:t>Can you think of any </a:t>
            </a:r>
            <a:r>
              <a:rPr lang="en-GB" sz="2400" b="1" u="sng"/>
              <a:t>similarities</a:t>
            </a:r>
            <a:r>
              <a:rPr lang="en-GB" sz="2400"/>
              <a:t> and </a:t>
            </a:r>
            <a:r>
              <a:rPr lang="en-GB" sz="2400" b="1" u="sng"/>
              <a:t>differences</a:t>
            </a:r>
            <a:r>
              <a:rPr lang="en-GB" sz="2400"/>
              <a:t> between these two events? Write down at least one idea for each.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5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1" name="Picture 10" descr="Screen Shot 2016-02-03 at 20.48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3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5" y="955675"/>
            <a:ext cx="4565650" cy="2511425"/>
          </a:xfrm>
        </p:spPr>
      </p:pic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2592388" y="1417638"/>
            <a:ext cx="6551612" cy="1223962"/>
          </a:xfrm>
          <a:prstGeom prst="wedgeRoundRectCallout">
            <a:avLst>
              <a:gd name="adj1" fmla="val -59306"/>
              <a:gd name="adj2" fmla="val 761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GB" sz="2400"/>
              <a:t>Acral Necrosis … When the blood supply is disrupted for long periods of time, making the skin go </a:t>
            </a:r>
            <a:r>
              <a:rPr lang="ja-JP" altLang="en-GB" sz="2400"/>
              <a:t>‘</a:t>
            </a:r>
            <a:r>
              <a:rPr lang="en-GB" sz="2400"/>
              <a:t>black</a:t>
            </a:r>
            <a:r>
              <a:rPr lang="ja-JP" altLang="en-GB" sz="2400"/>
              <a:t>’</a:t>
            </a:r>
            <a:r>
              <a:rPr lang="en-GB" sz="2400"/>
              <a:t>!</a:t>
            </a:r>
          </a:p>
        </p:txBody>
      </p:sp>
      <p:pic>
        <p:nvPicPr>
          <p:cNvPr id="205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3167063"/>
            <a:ext cx="34956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AutoShape 4"/>
          <p:cNvSpPr>
            <a:spLocks noChangeArrowheads="1"/>
          </p:cNvSpPr>
          <p:nvPr/>
        </p:nvSpPr>
        <p:spPr bwMode="auto">
          <a:xfrm>
            <a:off x="4699000" y="2841625"/>
            <a:ext cx="1168400" cy="625475"/>
          </a:xfrm>
          <a:prstGeom prst="wedgeRoundRectCallout">
            <a:avLst>
              <a:gd name="adj1" fmla="val 138560"/>
              <a:gd name="adj2" fmla="val 8270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400"/>
              <a:t>Rats </a:t>
            </a:r>
            <a:endParaRPr lang="en-GB" sz="2400"/>
          </a:p>
        </p:txBody>
      </p:sp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u="sng"/>
              <a:t>Black Death Decision Making Activity</a:t>
            </a:r>
            <a:endParaRPr lang="en-GB" sz="3600" b="1" u="sng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254716"/>
              </p:ext>
            </p:extLst>
          </p:nvPr>
        </p:nvGraphicFramePr>
        <p:xfrm>
          <a:off x="0" y="3927475"/>
          <a:ext cx="6192838" cy="1403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95"/>
                <a:gridCol w="1656224"/>
                <a:gridCol w="3096419"/>
              </a:tblGrid>
              <a:tr h="335584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Lv. 4</a:t>
                      </a:r>
                      <a:endParaRPr lang="en-GB" sz="1600" dirty="0"/>
                    </a:p>
                  </a:txBody>
                  <a:tcPr marL="91442" marR="91442" marT="45761" marB="4576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Lv. 5</a:t>
                      </a:r>
                      <a:endParaRPr lang="en-GB" sz="1600" dirty="0"/>
                    </a:p>
                  </a:txBody>
                  <a:tcPr marL="91442" marR="91442" marT="45761" marB="4576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Lv. 6</a:t>
                      </a:r>
                      <a:endParaRPr lang="en-GB" sz="1600" dirty="0"/>
                    </a:p>
                  </a:txBody>
                  <a:tcPr marL="91442" marR="91442" marT="45761" marB="45761">
                    <a:solidFill>
                      <a:srgbClr val="00B050"/>
                    </a:solidFill>
                  </a:tcPr>
                </a:tc>
              </a:tr>
              <a:tr h="106776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600" baseline="0" dirty="0" smtClean="0"/>
                        <a:t>Describe at least 1 link between the two.</a:t>
                      </a:r>
                      <a:endParaRPr lang="en-GB" sz="1600" dirty="0"/>
                    </a:p>
                  </a:txBody>
                  <a:tcPr marL="91442" marR="91442" marT="45761" marB="4576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Explain at least 1 link between the two.</a:t>
                      </a:r>
                      <a:endParaRPr lang="en-GB" sz="1600" dirty="0" smtClean="0"/>
                    </a:p>
                  </a:txBody>
                  <a:tcPr marL="91442" marR="91442" marT="45761" marB="4576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Explain at least 1 link between them and explain the factors which would have led to the spread of the Black Death.</a:t>
                      </a:r>
                      <a:endParaRPr lang="en-GB" sz="1600" b="1" i="1" dirty="0" smtClean="0"/>
                    </a:p>
                  </a:txBody>
                  <a:tcPr marL="91442" marR="91442" marT="45761" marB="45761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2070" name="TextBox 11"/>
          <p:cNvSpPr txBox="1">
            <a:spLocks noChangeArrowheads="1"/>
          </p:cNvSpPr>
          <p:nvPr/>
        </p:nvSpPr>
        <p:spPr bwMode="auto">
          <a:xfrm>
            <a:off x="71438" y="5467350"/>
            <a:ext cx="9001125" cy="70802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Level 6 Extension: Why do you think the Black Death had such a big impact? Justify your opinion with reasoning and evidence!</a:t>
            </a:r>
            <a:endParaRPr lang="en-GB" sz="2000"/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4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2" name="Picture 11" descr="Screen Shot 2016-02-03 at 20.48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3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15363" name="Picture 2" descr="A man suffering from buboes and splotches"/>
          <p:cNvPicPr>
            <a:picLocks noChangeAspect="1" noChangeArrowheads="1"/>
          </p:cNvPicPr>
          <p:nvPr/>
        </p:nvPicPr>
        <p:blipFill>
          <a:blip r:embed="rId2"/>
          <a:srcRect t="22835"/>
          <a:stretch>
            <a:fillRect/>
          </a:stretch>
        </p:blipFill>
        <p:spPr bwMode="auto">
          <a:xfrm>
            <a:off x="5857875" y="214313"/>
            <a:ext cx="2909888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http://fc09.deviantart.net/fs41/i/2009/031/7/0/sewer_rat_by_Nairee.jpg"/>
          <p:cNvPicPr>
            <a:picLocks noChangeAspect="1" noChangeArrowheads="1"/>
          </p:cNvPicPr>
          <p:nvPr/>
        </p:nvPicPr>
        <p:blipFill>
          <a:blip r:embed="rId3"/>
          <a:srcRect t="16280" b="11629"/>
          <a:stretch>
            <a:fillRect/>
          </a:stretch>
        </p:blipFill>
        <p:spPr bwMode="auto">
          <a:xfrm>
            <a:off x="285750" y="204788"/>
            <a:ext cx="264318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http://static.ddmcdn.com/gif/flea-1.jpg"/>
          <p:cNvPicPr>
            <a:picLocks noChangeAspect="1" noChangeArrowheads="1"/>
          </p:cNvPicPr>
          <p:nvPr/>
        </p:nvPicPr>
        <p:blipFill>
          <a:blip r:embed="rId4"/>
          <a:srcRect l="6921" t="11467" r="10001"/>
          <a:stretch>
            <a:fillRect/>
          </a:stretch>
        </p:blipFill>
        <p:spPr bwMode="auto">
          <a:xfrm>
            <a:off x="214313" y="3786188"/>
            <a:ext cx="2571750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8" descr="http://www.todayscatholicnews.org/wp-content/uploads/2009/11/112009-BISHOP-PRAYING-1-with-dodge-cop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3643313"/>
            <a:ext cx="266858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>
          <a:xfrm>
            <a:off x="3000375" y="500063"/>
            <a:ext cx="2643188" cy="5643562"/>
          </a:xfrm>
          <a:prstGeom prst="wedgeRoundRectCallout">
            <a:avLst>
              <a:gd name="adj1" fmla="val -34985"/>
              <a:gd name="adj2" fmla="val 585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Look at these pictures with your partner.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dirty="0"/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GB" sz="2400" dirty="0"/>
              <a:t>Quickly draw them into your book.</a:t>
            </a: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GB" sz="2400" dirty="0"/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GB" sz="2400" dirty="0"/>
              <a:t>Can you think of how they might be connected? </a:t>
            </a:r>
            <a:r>
              <a:rPr lang="en-US" sz="2400" dirty="0"/>
              <a:t>Write down some ideas!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hlinkClick r:id="rId6"/>
              </a:rPr>
              <a:t>www.historychappy.com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pic>
        <p:nvPicPr>
          <p:cNvPr id="10" name="Picture 9" descr="Screen Shot 2016-02-03 at 20.48.0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2" y="5792573"/>
            <a:ext cx="1072128" cy="106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71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8622</Words>
  <Application>Microsoft Macintosh PowerPoint</Application>
  <PresentationFormat>On-screen Show (4:3)</PresentationFormat>
  <Paragraphs>1010</Paragraphs>
  <Slides>113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Peer Assess Homework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Starter: Dreaded Topics</vt:lpstr>
      <vt:lpstr>PowerPoint Presentation</vt:lpstr>
      <vt:lpstr>Starter: Do you remember?!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Title: Tudor Revision</vt:lpstr>
      <vt:lpstr>Question: What would you do!?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Title: Why was Jack never caught?!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Title: Treaty of Versailles</vt:lpstr>
      <vt:lpstr>PowerPoint Presentation</vt:lpstr>
      <vt:lpstr>PowerPoint Presentation</vt:lpstr>
      <vt:lpstr>Starter Activity: Think about the Nazi view of women. What might be the odd one out and why?! Explain your decision. 3 mins!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Starter Activity: What does he offer?</vt:lpstr>
      <vt:lpstr>PowerPoint Presentation</vt:lpstr>
      <vt:lpstr>PowerPoint Presentation</vt:lpstr>
      <vt:lpstr>PowerPoint Presentation</vt:lpstr>
      <vt:lpstr>Starter: How did Hindenburg’s death help Hitler?</vt:lpstr>
      <vt:lpstr>PowerPoint Presentation</vt:lpstr>
      <vt:lpstr>PowerPoint Presentation</vt:lpstr>
      <vt:lpstr>Nazis &amp; Employment</vt:lpstr>
      <vt:lpstr>PowerPoint Presentation</vt:lpstr>
      <vt:lpstr>PowerPoint Presentation</vt:lpstr>
      <vt:lpstr>PowerPoint Presentation</vt:lpstr>
      <vt:lpstr>What do we know about ‘Germany 1918-1939’ &amp; / or ‘Britain 1931-1951’? Activity: Create a Spidergram with your neighbour.  8 minutes!</vt:lpstr>
      <vt:lpstr>Starter: What do you know?!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Bolshevik Success in 1917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Nasser, Sadat and Egypt</vt:lpstr>
      <vt:lpstr>PowerPoint Presentation</vt:lpstr>
      <vt:lpstr>Existing Knowledge Audit </vt:lpstr>
      <vt:lpstr>PowerPoint Presentation</vt:lpstr>
      <vt:lpstr>Ottoman Empire – Myth v Reality!</vt:lpstr>
      <vt:lpstr>Reality by 1914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@historychappy</Manager>
  <Company/>
  <LinksUpToDate>false</LinksUpToDate>
  <SharedDoc>false</SharedDoc>
  <HyperlinkBase>www.historychappy.com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History Teaching</dc:subject>
  <dc:creator>History  Chappy</dc:creator>
  <cp:keywords/>
  <dc:description>111 Historical Starter Activities for use by teachers in Senior / High / Secondary schools. Produced by Patrick O'Shaughnessy (@historychappy).</dc:description>
  <cp:lastModifiedBy>History  Chappy</cp:lastModifiedBy>
  <cp:revision>56</cp:revision>
  <dcterms:created xsi:type="dcterms:W3CDTF">2015-12-21T13:25:45Z</dcterms:created>
  <dcterms:modified xsi:type="dcterms:W3CDTF">2016-02-20T15:42:23Z</dcterms:modified>
  <cp:category>Education</cp:category>
</cp:coreProperties>
</file>